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8" r:id="rId2"/>
    <p:sldId id="281" r:id="rId3"/>
    <p:sldId id="259" r:id="rId4"/>
    <p:sldId id="282" r:id="rId5"/>
    <p:sldId id="283" r:id="rId6"/>
    <p:sldId id="284" r:id="rId7"/>
    <p:sldId id="261" r:id="rId8"/>
    <p:sldId id="285" r:id="rId9"/>
    <p:sldId id="286" r:id="rId10"/>
    <p:sldId id="287" r:id="rId11"/>
    <p:sldId id="288" r:id="rId12"/>
    <p:sldId id="262" r:id="rId13"/>
    <p:sldId id="289" r:id="rId14"/>
    <p:sldId id="290" r:id="rId15"/>
    <p:sldId id="263" r:id="rId16"/>
    <p:sldId id="291" r:id="rId17"/>
    <p:sldId id="292" r:id="rId18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F7C80"/>
    <a:srgbClr val="FFFF99"/>
    <a:srgbClr val="00C06A"/>
    <a:srgbClr val="B1CE37"/>
    <a:srgbClr val="C9C01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2" autoAdjust="0"/>
  </p:normalViewPr>
  <p:slideViewPr>
    <p:cSldViewPr>
      <p:cViewPr>
        <p:scale>
          <a:sx n="100" d="100"/>
          <a:sy n="100" d="100"/>
        </p:scale>
        <p:origin x="-432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 smtClean="0">
                <a:solidFill>
                  <a:srgbClr val="B1CE37"/>
                </a:solidFill>
                <a:cs typeface="Arial" pitchFamily="34" charset="0"/>
              </a:rPr>
              <a:t>Matematika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" r="1183" b="-1"/>
          <a:stretch/>
        </p:blipFill>
        <p:spPr bwMode="auto">
          <a:xfrm>
            <a:off x="1515348" y="850149"/>
            <a:ext cx="2377202" cy="320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956" y="243304"/>
            <a:ext cx="940129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Contoh</a:t>
            </a:r>
            <a:r>
              <a:rPr lang="en-US" b="1" dirty="0" smtClean="0"/>
              <a:t>: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2"/>
          <a:stretch/>
        </p:blipFill>
        <p:spPr>
          <a:xfrm>
            <a:off x="269876" y="1452686"/>
            <a:ext cx="2685528" cy="372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6"/>
          <a:stretch/>
        </p:blipFill>
        <p:spPr>
          <a:xfrm>
            <a:off x="228600" y="2025556"/>
            <a:ext cx="3429000" cy="7102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14322" y="1699815"/>
            <a:ext cx="0" cy="35415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27419" y="1729537"/>
            <a:ext cx="0" cy="35415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r="6807"/>
          <a:stretch/>
        </p:blipFill>
        <p:spPr bwMode="auto">
          <a:xfrm>
            <a:off x="3276600" y="314554"/>
            <a:ext cx="1339849" cy="1318043"/>
          </a:xfrm>
          <a:prstGeom prst="wedgeEllipseCallout">
            <a:avLst>
              <a:gd name="adj1" fmla="val -73924"/>
              <a:gd name="adj2" fmla="val 8361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54049" y="2964418"/>
            <a:ext cx="2743200" cy="369332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Panjang</a:t>
            </a:r>
            <a:r>
              <a:rPr lang="en-US" dirty="0" smtClean="0"/>
              <a:t> </a:t>
            </a:r>
            <a:r>
              <a:rPr lang="en-US" dirty="0" err="1" smtClean="0"/>
              <a:t>sikat</a:t>
            </a:r>
            <a:r>
              <a:rPr lang="en-US" dirty="0" smtClean="0"/>
              <a:t> </a:t>
            </a:r>
            <a:r>
              <a:rPr lang="en-US" dirty="0" err="1" smtClean="0"/>
              <a:t>gigi</a:t>
            </a:r>
            <a:r>
              <a:rPr lang="en-US" dirty="0" smtClean="0"/>
              <a:t> = 12 </a:t>
            </a:r>
            <a:r>
              <a:rPr lang="en-US" dirty="0" smtClean="0"/>
              <a:t>cm.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83"/>
          <a:stretch/>
        </p:blipFill>
        <p:spPr>
          <a:xfrm>
            <a:off x="4514850" y="2296329"/>
            <a:ext cx="2165856" cy="274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6"/>
          <a:stretch/>
        </p:blipFill>
        <p:spPr>
          <a:xfrm>
            <a:off x="4429125" y="2779752"/>
            <a:ext cx="3752850" cy="77734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4524375" y="2472293"/>
            <a:ext cx="0" cy="35415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74355" y="2470051"/>
            <a:ext cx="0" cy="35415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33950" y="3687254"/>
            <a:ext cx="2743200" cy="369332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Panjang</a:t>
            </a:r>
            <a:r>
              <a:rPr lang="en-US" dirty="0" smtClean="0"/>
              <a:t> </a:t>
            </a:r>
            <a:r>
              <a:rPr lang="en-US" dirty="0" err="1" smtClean="0"/>
              <a:t>krayon</a:t>
            </a:r>
            <a:r>
              <a:rPr lang="en-US" dirty="0" smtClean="0"/>
              <a:t> = 9 </a:t>
            </a:r>
            <a:r>
              <a:rPr lang="en-US" dirty="0" smtClean="0"/>
              <a:t>cm.</a:t>
            </a:r>
            <a:endParaRPr lang="en-US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8" r="30661"/>
          <a:stretch/>
        </p:blipFill>
        <p:spPr bwMode="auto">
          <a:xfrm>
            <a:off x="7031080" y="1039864"/>
            <a:ext cx="1274719" cy="1256465"/>
          </a:xfrm>
          <a:prstGeom prst="wedgeEllipseCallout">
            <a:avLst>
              <a:gd name="adj1" fmla="val -74493"/>
              <a:gd name="adj2" fmla="val 9415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75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08000" y="285750"/>
            <a:ext cx="453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Mengukur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Jarak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dengan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Satuan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Tak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Baku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100" y="1352550"/>
            <a:ext cx="135761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Satuan</a:t>
            </a:r>
            <a:r>
              <a:rPr lang="en-US" dirty="0" smtClean="0"/>
              <a:t> </a:t>
            </a:r>
            <a:r>
              <a:rPr lang="en-US" dirty="0" err="1" smtClean="0"/>
              <a:t>Jarak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555875" y="1352550"/>
            <a:ext cx="1144352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Meter (m)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927475" y="1352550"/>
            <a:ext cx="1583575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Kilometer (km)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2098675" y="1393269"/>
            <a:ext cx="304800" cy="28789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6100" y="822355"/>
            <a:ext cx="443525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Jarak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panjang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2054" name="Group 2053"/>
          <p:cNvGrpSpPr/>
          <p:nvPr/>
        </p:nvGrpSpPr>
        <p:grpSpPr>
          <a:xfrm>
            <a:off x="546100" y="1885950"/>
            <a:ext cx="7607300" cy="1744464"/>
            <a:chOff x="546100" y="1885950"/>
            <a:chExt cx="7607300" cy="1744464"/>
          </a:xfrm>
        </p:grpSpPr>
        <p:grpSp>
          <p:nvGrpSpPr>
            <p:cNvPr id="2051" name="Group 2050"/>
            <p:cNvGrpSpPr/>
            <p:nvPr/>
          </p:nvGrpSpPr>
          <p:grpSpPr>
            <a:xfrm>
              <a:off x="546100" y="1885950"/>
              <a:ext cx="1704975" cy="1633954"/>
              <a:chOff x="546100" y="1885950"/>
              <a:chExt cx="1704975" cy="16339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9" r="81457" b="72636"/>
              <a:stretch/>
            </p:blipFill>
            <p:spPr>
              <a:xfrm>
                <a:off x="546100" y="1885950"/>
                <a:ext cx="1704975" cy="140591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795248" y="3181350"/>
                <a:ext cx="12066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Rumah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Fadil</a:t>
                </a:r>
                <a:endParaRPr lang="en-US" sz="1600" dirty="0"/>
              </a:p>
            </p:txBody>
          </p:sp>
        </p:grpSp>
        <p:grpSp>
          <p:nvGrpSpPr>
            <p:cNvPr id="2052" name="Group 2051"/>
            <p:cNvGrpSpPr/>
            <p:nvPr/>
          </p:nvGrpSpPr>
          <p:grpSpPr>
            <a:xfrm>
              <a:off x="3218122" y="2308880"/>
              <a:ext cx="1516380" cy="1321533"/>
              <a:chOff x="3218122" y="2308880"/>
              <a:chExt cx="1516380" cy="132153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92" t="9410" r="42133" b="14708"/>
              <a:stretch/>
            </p:blipFill>
            <p:spPr>
              <a:xfrm>
                <a:off x="3218122" y="2308880"/>
                <a:ext cx="1516380" cy="98298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3562032" y="3291859"/>
                <a:ext cx="82856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Sekolah</a:t>
                </a:r>
                <a:endParaRPr lang="en-US" sz="1600" dirty="0"/>
              </a:p>
            </p:txBody>
          </p:sp>
        </p:grpSp>
        <p:grpSp>
          <p:nvGrpSpPr>
            <p:cNvPr id="2053" name="Group 2052"/>
            <p:cNvGrpSpPr/>
            <p:nvPr/>
          </p:nvGrpSpPr>
          <p:grpSpPr>
            <a:xfrm>
              <a:off x="6781800" y="2035810"/>
              <a:ext cx="1371600" cy="1594604"/>
              <a:chOff x="6781800" y="2035810"/>
              <a:chExt cx="1371600" cy="1594604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874" b="76904"/>
              <a:stretch/>
            </p:blipFill>
            <p:spPr>
              <a:xfrm>
                <a:off x="6781800" y="2035810"/>
                <a:ext cx="1371600" cy="1256049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7150654" y="3291860"/>
                <a:ext cx="6338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Pasar</a:t>
                </a:r>
                <a:endParaRPr lang="en-US" sz="1600" dirty="0"/>
              </a:p>
            </p:txBody>
          </p:sp>
        </p:grpSp>
      </p:grpSp>
      <p:grpSp>
        <p:nvGrpSpPr>
          <p:cNvPr id="2055" name="Group 2054"/>
          <p:cNvGrpSpPr/>
          <p:nvPr/>
        </p:nvGrpSpPr>
        <p:grpSpPr>
          <a:xfrm>
            <a:off x="2246630" y="2800370"/>
            <a:ext cx="967047" cy="361930"/>
            <a:chOff x="2246630" y="2800370"/>
            <a:chExt cx="967047" cy="36193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2246630" y="3162300"/>
              <a:ext cx="967047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464605" y="2800370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 km</a:t>
              </a:r>
              <a:endParaRPr lang="en-US" sz="1400" dirty="0"/>
            </a:p>
          </p:txBody>
        </p:sp>
      </p:grpSp>
      <p:grpSp>
        <p:nvGrpSpPr>
          <p:cNvPr id="2056" name="Group 2055"/>
          <p:cNvGrpSpPr/>
          <p:nvPr/>
        </p:nvGrpSpPr>
        <p:grpSpPr>
          <a:xfrm>
            <a:off x="4800600" y="2819420"/>
            <a:ext cx="1905000" cy="361930"/>
            <a:chOff x="4800600" y="2819420"/>
            <a:chExt cx="1905000" cy="361930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4800600" y="3181350"/>
              <a:ext cx="1905000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482833" y="2819420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3 km</a:t>
              </a:r>
              <a:endParaRPr lang="en-US" sz="1400" dirty="0"/>
            </a:p>
          </p:txBody>
        </p:sp>
      </p:grpSp>
      <p:sp>
        <p:nvSpPr>
          <p:cNvPr id="2049" name="TextBox 2048"/>
          <p:cNvSpPr txBox="1"/>
          <p:nvPr/>
        </p:nvSpPr>
        <p:spPr>
          <a:xfrm>
            <a:off x="503238" y="3734255"/>
            <a:ext cx="322934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7030A0"/>
                </a:solidFill>
              </a:rPr>
              <a:t>Jarak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rumah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Fadil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ke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sekolah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adalah</a:t>
            </a:r>
            <a:r>
              <a:rPr lang="en-US" sz="1400" dirty="0" smtClean="0">
                <a:solidFill>
                  <a:srgbClr val="7030A0"/>
                </a:solidFill>
              </a:rPr>
              <a:t> 1 km.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84678" y="3734254"/>
            <a:ext cx="2767681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7030A0"/>
                </a:solidFill>
              </a:rPr>
              <a:t>Jarak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sekolah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ke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pasar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adalah</a:t>
            </a:r>
            <a:r>
              <a:rPr lang="en-US" sz="1400" dirty="0" smtClean="0">
                <a:solidFill>
                  <a:srgbClr val="7030A0"/>
                </a:solidFill>
              </a:rPr>
              <a:t> 3 km.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94762" y="4202192"/>
            <a:ext cx="412824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7030A0"/>
                </a:solidFill>
              </a:rPr>
              <a:t>Jarak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rumah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Fadil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ke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pasar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adalah</a:t>
            </a:r>
            <a:r>
              <a:rPr lang="en-US" sz="1400" dirty="0" smtClean="0">
                <a:solidFill>
                  <a:srgbClr val="7030A0"/>
                </a:solidFill>
              </a:rPr>
              <a:t> 1 km + 3 km = 4 km.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17" grpId="0" animBg="1"/>
      <p:bldP spid="2049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4196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Pengukuran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Berat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" y="914400"/>
            <a:ext cx="451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mengukur</a:t>
            </a:r>
            <a:r>
              <a:rPr lang="en-US" dirty="0" smtClean="0"/>
              <a:t> </a:t>
            </a:r>
            <a:r>
              <a:rPr lang="en-US" dirty="0" err="1" smtClean="0"/>
              <a:t>berat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b="1" dirty="0" err="1" smtClean="0"/>
              <a:t>timbangan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52450" y="1383626"/>
            <a:ext cx="3929281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Ada </a:t>
            </a:r>
            <a:r>
              <a:rPr lang="en-US" dirty="0" err="1" smtClean="0"/>
              <a:t>beberapa</a:t>
            </a:r>
            <a:r>
              <a:rPr lang="en-US" dirty="0" smtClean="0"/>
              <a:t> </a:t>
            </a:r>
            <a:r>
              <a:rPr lang="en-US" dirty="0" err="1" smtClean="0"/>
              <a:t>macam</a:t>
            </a:r>
            <a:r>
              <a:rPr lang="en-US" dirty="0" smtClean="0"/>
              <a:t> </a:t>
            </a:r>
            <a:r>
              <a:rPr lang="en-US" dirty="0" err="1" smtClean="0"/>
              <a:t>timbangan</a:t>
            </a:r>
            <a:r>
              <a:rPr lang="en-US" dirty="0" smtClean="0"/>
              <a:t>, </a:t>
            </a:r>
            <a:r>
              <a:rPr lang="en-US" dirty="0" err="1" smtClean="0"/>
              <a:t>yaitu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66950"/>
            <a:ext cx="1975104" cy="10789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47" y="2266950"/>
            <a:ext cx="1700784" cy="10789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20" y="2266950"/>
            <a:ext cx="1203960" cy="1078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266950"/>
            <a:ext cx="1039368" cy="1078992"/>
          </a:xfrm>
          <a:prstGeom prst="rect">
            <a:avLst/>
          </a:prstGeom>
        </p:spPr>
      </p:pic>
      <p:sp>
        <p:nvSpPr>
          <p:cNvPr id="51" name="Down Arrow 50"/>
          <p:cNvSpPr/>
          <p:nvPr/>
        </p:nvSpPr>
        <p:spPr>
          <a:xfrm>
            <a:off x="1025652" y="3409950"/>
            <a:ext cx="228600" cy="228600"/>
          </a:xfrm>
          <a:prstGeom prst="downArrow">
            <a:avLst/>
          </a:prstGeom>
          <a:solidFill>
            <a:srgbClr val="FF7C8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00738" y="3703082"/>
            <a:ext cx="12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Timbangan</a:t>
            </a:r>
            <a:r>
              <a:rPr lang="en-US" dirty="0" smtClean="0"/>
              <a:t> </a:t>
            </a:r>
          </a:p>
          <a:p>
            <a:pPr algn="ctr"/>
            <a:r>
              <a:rPr lang="en-US" dirty="0" err="1" smtClean="0"/>
              <a:t>pasar</a:t>
            </a:r>
            <a:endParaRPr lang="en-US" dirty="0"/>
          </a:p>
        </p:txBody>
      </p:sp>
      <p:sp>
        <p:nvSpPr>
          <p:cNvPr id="53" name="Down Arrow 52"/>
          <p:cNvSpPr/>
          <p:nvPr/>
        </p:nvSpPr>
        <p:spPr>
          <a:xfrm>
            <a:off x="3478939" y="3409950"/>
            <a:ext cx="228600" cy="228600"/>
          </a:xfrm>
          <a:prstGeom prst="downArrow">
            <a:avLst/>
          </a:prstGeom>
          <a:solidFill>
            <a:srgbClr val="FF7C8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954025" y="3703082"/>
            <a:ext cx="12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Timbangan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digital</a:t>
            </a:r>
            <a:endParaRPr lang="en-US" dirty="0"/>
          </a:p>
        </p:txBody>
      </p:sp>
      <p:sp>
        <p:nvSpPr>
          <p:cNvPr id="55" name="Down Arrow 54"/>
          <p:cNvSpPr/>
          <p:nvPr/>
        </p:nvSpPr>
        <p:spPr>
          <a:xfrm>
            <a:off x="5981700" y="3455432"/>
            <a:ext cx="228600" cy="228600"/>
          </a:xfrm>
          <a:prstGeom prst="downArrow">
            <a:avLst/>
          </a:prstGeom>
          <a:solidFill>
            <a:srgbClr val="FF7C8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456786" y="3741181"/>
            <a:ext cx="12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Timbangan</a:t>
            </a:r>
            <a:r>
              <a:rPr lang="en-US" dirty="0" smtClean="0"/>
              <a:t> </a:t>
            </a:r>
          </a:p>
          <a:p>
            <a:pPr algn="ctr"/>
            <a:r>
              <a:rPr lang="en-US" dirty="0" err="1" smtClean="0"/>
              <a:t>badan</a:t>
            </a:r>
            <a:endParaRPr lang="en-US" dirty="0"/>
          </a:p>
        </p:txBody>
      </p:sp>
      <p:sp>
        <p:nvSpPr>
          <p:cNvPr id="57" name="Down Arrow 56"/>
          <p:cNvSpPr/>
          <p:nvPr/>
        </p:nvSpPr>
        <p:spPr>
          <a:xfrm>
            <a:off x="8101584" y="3455432"/>
            <a:ext cx="228600" cy="228600"/>
          </a:xfrm>
          <a:prstGeom prst="downArrow">
            <a:avLst/>
          </a:prstGeom>
          <a:solidFill>
            <a:srgbClr val="FF7C8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471225" y="3703082"/>
            <a:ext cx="148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Timbangan</a:t>
            </a:r>
            <a:r>
              <a:rPr lang="en-US" dirty="0" smtClean="0"/>
              <a:t> </a:t>
            </a:r>
          </a:p>
          <a:p>
            <a:pPr algn="ctr"/>
            <a:r>
              <a:rPr lang="en-US" dirty="0" err="1" smtClean="0"/>
              <a:t>rumah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21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7" grpId="0" animBg="1"/>
      <p:bldP spid="51" grpId="0" animBg="1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09550"/>
            <a:ext cx="472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Pengukuran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Berat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dengan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Satuan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Tak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Baku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295" y="742950"/>
            <a:ext cx="87600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Contoh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33400" y="1562101"/>
            <a:ext cx="2667000" cy="1524000"/>
            <a:chOff x="485775" y="1037225"/>
            <a:chExt cx="3223568" cy="20679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657350"/>
              <a:ext cx="3175943" cy="1447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95" b="36814"/>
            <a:stretch/>
          </p:blipFill>
          <p:spPr>
            <a:xfrm>
              <a:off x="485775" y="1037225"/>
              <a:ext cx="1209675" cy="136931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37857" y="3415784"/>
            <a:ext cx="2355197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Berat</a:t>
            </a:r>
            <a:r>
              <a:rPr lang="en-US" dirty="0" smtClean="0"/>
              <a:t> </a:t>
            </a:r>
            <a:r>
              <a:rPr lang="en-US" dirty="0" err="1" smtClean="0"/>
              <a:t>boneka</a:t>
            </a:r>
            <a:r>
              <a:rPr lang="en-US" dirty="0" smtClean="0"/>
              <a:t> = 3 </a:t>
            </a:r>
            <a:r>
              <a:rPr lang="en-US" dirty="0" err="1" smtClean="0"/>
              <a:t>gelas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52781" y="171133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2144" y="175889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7326" y="17113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71626"/>
            <a:ext cx="3231662" cy="152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29612" y="3415784"/>
            <a:ext cx="2357505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Berat</a:t>
            </a:r>
            <a:r>
              <a:rPr lang="en-US" dirty="0" smtClean="0"/>
              <a:t> </a:t>
            </a:r>
            <a:r>
              <a:rPr lang="en-US" dirty="0" err="1" smtClean="0"/>
              <a:t>pepaya</a:t>
            </a:r>
            <a:r>
              <a:rPr lang="en-US" dirty="0" smtClean="0"/>
              <a:t> = 3 </a:t>
            </a:r>
            <a:r>
              <a:rPr lang="en-US" dirty="0" err="1" smtClean="0"/>
              <a:t>botol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13439" y="132397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56455" y="136200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82112" y="134957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4" grpId="0"/>
      <p:bldP spid="16" grpId="0" animBg="1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09550"/>
            <a:ext cx="430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Pengukuran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Berat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dengan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Satuan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Baku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261210"/>
            <a:ext cx="87600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Contoh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52305" y="1947010"/>
            <a:ext cx="2590800" cy="1603480"/>
            <a:chOff x="533400" y="1428750"/>
            <a:chExt cx="2590800" cy="16034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428750"/>
              <a:ext cx="2590800" cy="16034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270" b="49487" l="78970" r="904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76" t="19199" r="8824" b="50000"/>
            <a:stretch/>
          </p:blipFill>
          <p:spPr>
            <a:xfrm>
              <a:off x="2698750" y="1768348"/>
              <a:ext cx="323850" cy="49389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085705" y="3699610"/>
            <a:ext cx="1801647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Berat</a:t>
            </a:r>
            <a:r>
              <a:rPr lang="en-US" dirty="0" smtClean="0"/>
              <a:t> </a:t>
            </a:r>
            <a:r>
              <a:rPr lang="en-US" dirty="0" err="1" smtClean="0"/>
              <a:t>apel</a:t>
            </a:r>
            <a:r>
              <a:rPr lang="en-US" dirty="0" smtClean="0"/>
              <a:t> = 3 </a:t>
            </a:r>
            <a:r>
              <a:rPr lang="en-US" dirty="0" smtClean="0"/>
              <a:t>kg.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226303" y="1445876"/>
            <a:ext cx="2042859" cy="2104614"/>
            <a:chOff x="4800600" y="927616"/>
            <a:chExt cx="2042859" cy="21046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927616"/>
              <a:ext cx="2042859" cy="21046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099049" y="2486025"/>
              <a:ext cx="288925" cy="152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54998" y="2446809"/>
              <a:ext cx="3770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Consolas" pitchFamily="49" charset="0"/>
                  <a:cs typeface="Courier New" pitchFamily="49" charset="0"/>
                </a:rPr>
                <a:t>800</a:t>
              </a:r>
              <a:endParaRPr lang="en-US" sz="900" dirty="0">
                <a:latin typeface="Consolas" pitchFamily="49" charset="0"/>
                <a:cs typeface="Courier New" pitchFamily="49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34863" y="3699610"/>
            <a:ext cx="2295437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Berat</a:t>
            </a:r>
            <a:r>
              <a:rPr lang="en-US" dirty="0" smtClean="0"/>
              <a:t> </a:t>
            </a:r>
            <a:r>
              <a:rPr lang="en-US" dirty="0" err="1" smtClean="0"/>
              <a:t>gula</a:t>
            </a:r>
            <a:r>
              <a:rPr lang="en-US" dirty="0" smtClean="0"/>
              <a:t> = 800 </a:t>
            </a:r>
            <a:r>
              <a:rPr lang="en-US" dirty="0" smtClean="0"/>
              <a:t>gram.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742950"/>
            <a:ext cx="1384353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Satuan</a:t>
            </a:r>
            <a:r>
              <a:rPr lang="en-US" dirty="0" smtClean="0"/>
              <a:t> </a:t>
            </a:r>
            <a:r>
              <a:rPr lang="en-US" dirty="0" err="1" smtClean="0"/>
              <a:t>Berat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466975" y="742950"/>
            <a:ext cx="1085169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Gram (gr)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8575" y="742950"/>
            <a:ext cx="1419043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Kilogram (kg)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2009775" y="783669"/>
            <a:ext cx="304800" cy="28789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642853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Pengukuran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Luas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Volume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0455" y="854782"/>
            <a:ext cx="4655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Pengukuran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Luas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dengan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Satuan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Tak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Baku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8549" y="1352550"/>
            <a:ext cx="1355949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Satuan</a:t>
            </a:r>
            <a:r>
              <a:rPr lang="en-US" dirty="0" smtClean="0"/>
              <a:t> </a:t>
            </a:r>
            <a:r>
              <a:rPr lang="en-US" dirty="0" err="1" smtClean="0"/>
              <a:t>Luas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Tak</a:t>
            </a:r>
            <a:r>
              <a:rPr lang="en-US" dirty="0" smtClean="0"/>
              <a:t> Baku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78324" y="1467662"/>
            <a:ext cx="1531125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Kertas</a:t>
            </a:r>
            <a:r>
              <a:rPr lang="en-US" dirty="0" smtClean="0"/>
              <a:t> origami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267200" y="1491049"/>
            <a:ext cx="654603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Buku</a:t>
            </a:r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2021124" y="1508381"/>
            <a:ext cx="304800" cy="28789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57200" y="2114550"/>
            <a:ext cx="87600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Contoh</a:t>
            </a:r>
            <a:endParaRPr lang="en-US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6" y="2240988"/>
            <a:ext cx="1440000" cy="177465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733800" y="2588850"/>
            <a:ext cx="720000" cy="72000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62751" y="2599600"/>
            <a:ext cx="720000" cy="720000"/>
          </a:xfrm>
          <a:prstGeom prst="rect">
            <a:avLst/>
          </a:prstGeom>
          <a:solidFill>
            <a:srgbClr val="FF7C8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376000" y="2594693"/>
            <a:ext cx="720000" cy="72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72200" y="2583000"/>
            <a:ext cx="720000" cy="72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41075" y="3470977"/>
            <a:ext cx="1531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Kertas</a:t>
            </a:r>
            <a:r>
              <a:rPr lang="en-US" dirty="0"/>
              <a:t> origami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838626" y="2575643"/>
            <a:ext cx="720000" cy="72000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558626" y="2575643"/>
            <a:ext cx="720000" cy="720000"/>
          </a:xfrm>
          <a:prstGeom prst="rect">
            <a:avLst/>
          </a:prstGeom>
          <a:solidFill>
            <a:srgbClr val="FF7C8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840576" y="3295643"/>
            <a:ext cx="720000" cy="72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558626" y="3295643"/>
            <a:ext cx="720000" cy="72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478324" y="4171950"/>
            <a:ext cx="3462038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Luas</a:t>
            </a:r>
            <a:r>
              <a:rPr lang="en-US" dirty="0" smtClean="0"/>
              <a:t> </a:t>
            </a:r>
            <a:r>
              <a:rPr lang="en-US" dirty="0" err="1" smtClean="0"/>
              <a:t>pigura</a:t>
            </a:r>
            <a:r>
              <a:rPr lang="en-US" dirty="0" smtClean="0"/>
              <a:t> </a:t>
            </a:r>
            <a:r>
              <a:rPr lang="en-US" dirty="0" err="1" smtClean="0"/>
              <a:t>foto</a:t>
            </a:r>
            <a:r>
              <a:rPr lang="en-US" dirty="0" smtClean="0"/>
              <a:t> = 4 </a:t>
            </a:r>
            <a:r>
              <a:rPr lang="en-US" dirty="0" err="1" smtClean="0"/>
              <a:t>kertas</a:t>
            </a:r>
            <a:r>
              <a:rPr lang="en-US" dirty="0" smtClean="0"/>
              <a:t> </a:t>
            </a:r>
            <a:r>
              <a:rPr lang="en-US" dirty="0" smtClean="0"/>
              <a:t>origami.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21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31" grpId="0" animBg="1"/>
      <p:bldP spid="41" grpId="0" animBg="1"/>
      <p:bldP spid="42" grpId="0" animBg="1"/>
      <p:bldP spid="43" grpId="0" animBg="1"/>
      <p:bldP spid="44" grpId="0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85750"/>
            <a:ext cx="87600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Contoh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8" y="819150"/>
            <a:ext cx="2329674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5" b="48764"/>
          <a:stretch/>
        </p:blipFill>
        <p:spPr>
          <a:xfrm>
            <a:off x="3764049" y="1192778"/>
            <a:ext cx="2326431" cy="1440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50000" r="67466" b="-1236"/>
          <a:stretch/>
        </p:blipFill>
        <p:spPr>
          <a:xfrm>
            <a:off x="6507249" y="1207775"/>
            <a:ext cx="2326431" cy="144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2849" y="2835217"/>
            <a:ext cx="141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Buku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5" b="48764"/>
          <a:stretch/>
        </p:blipFill>
        <p:spPr>
          <a:xfrm>
            <a:off x="742804" y="1447485"/>
            <a:ext cx="2326431" cy="1440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50000" r="67466" b="-1236"/>
          <a:stretch/>
        </p:blipFill>
        <p:spPr>
          <a:xfrm>
            <a:off x="750911" y="2835217"/>
            <a:ext cx="2326431" cy="14401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8449" y="3668069"/>
            <a:ext cx="3343544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Luas</a:t>
            </a:r>
            <a:r>
              <a:rPr lang="en-US" dirty="0" smtClean="0"/>
              <a:t> </a:t>
            </a:r>
            <a:r>
              <a:rPr lang="en-US" dirty="0" err="1" smtClean="0"/>
              <a:t>pigura</a:t>
            </a:r>
            <a:r>
              <a:rPr lang="en-US" dirty="0" smtClean="0"/>
              <a:t> </a:t>
            </a:r>
            <a:r>
              <a:rPr lang="en-US" dirty="0" err="1" smtClean="0"/>
              <a:t>foto</a:t>
            </a:r>
            <a:r>
              <a:rPr lang="en-US" dirty="0" smtClean="0"/>
              <a:t> = 2 </a:t>
            </a:r>
            <a:r>
              <a:rPr lang="en-US" dirty="0" err="1" smtClean="0"/>
              <a:t>buku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20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455" y="285750"/>
            <a:ext cx="4968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Pengukuran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Volume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dengan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Satuan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Tak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Baku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857" y="719956"/>
            <a:ext cx="475341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Volume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2857" y="2239101"/>
            <a:ext cx="87600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Contoh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33"/>
          <a:stretch/>
        </p:blipFill>
        <p:spPr>
          <a:xfrm>
            <a:off x="838200" y="2765697"/>
            <a:ext cx="1458045" cy="138741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95569" y="2608433"/>
            <a:ext cx="1873713" cy="1613230"/>
            <a:chOff x="3044757" y="1809750"/>
            <a:chExt cx="2609769" cy="22469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42" b="50000"/>
            <a:stretch/>
          </p:blipFill>
          <p:spPr>
            <a:xfrm>
              <a:off x="3048000" y="1809750"/>
              <a:ext cx="2077439" cy="10805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42" b="50000"/>
            <a:stretch/>
          </p:blipFill>
          <p:spPr>
            <a:xfrm>
              <a:off x="3044757" y="2966466"/>
              <a:ext cx="2077439" cy="10805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42" r="31094" b="50000"/>
            <a:stretch/>
          </p:blipFill>
          <p:spPr>
            <a:xfrm>
              <a:off x="5135167" y="2976194"/>
              <a:ext cx="519359" cy="10805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42" r="31094" b="50000"/>
            <a:stretch/>
          </p:blipFill>
          <p:spPr>
            <a:xfrm>
              <a:off x="5135167" y="1809750"/>
              <a:ext cx="519359" cy="1080516"/>
            </a:xfrm>
            <a:prstGeom prst="rect">
              <a:avLst/>
            </a:prstGeom>
          </p:spPr>
        </p:pic>
      </p:grpSp>
      <p:sp>
        <p:nvSpPr>
          <p:cNvPr id="13" name="Right Arrow 12"/>
          <p:cNvSpPr/>
          <p:nvPr/>
        </p:nvSpPr>
        <p:spPr>
          <a:xfrm>
            <a:off x="5490595" y="3230802"/>
            <a:ext cx="381000" cy="457200"/>
          </a:xfrm>
          <a:prstGeom prst="rightArrow">
            <a:avLst/>
          </a:prstGeom>
          <a:solidFill>
            <a:srgbClr val="FF7C8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609945" y="2917996"/>
            <a:ext cx="1458045" cy="1387411"/>
            <a:chOff x="6172200" y="2266849"/>
            <a:chExt cx="2030814" cy="19324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33"/>
            <a:stretch/>
          </p:blipFill>
          <p:spPr>
            <a:xfrm>
              <a:off x="6172200" y="2266849"/>
              <a:ext cx="2030814" cy="1932432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179446" y="2322206"/>
              <a:ext cx="1943731" cy="194479"/>
            </a:xfrm>
            <a:custGeom>
              <a:avLst/>
              <a:gdLst>
                <a:gd name="connsiteX0" fmla="*/ 0 w 1966932"/>
                <a:gd name="connsiteY0" fmla="*/ 87645 h 175290"/>
                <a:gd name="connsiteX1" fmla="*/ 983466 w 1966932"/>
                <a:gd name="connsiteY1" fmla="*/ 0 h 175290"/>
                <a:gd name="connsiteX2" fmla="*/ 1966932 w 1966932"/>
                <a:gd name="connsiteY2" fmla="*/ 87645 h 175290"/>
                <a:gd name="connsiteX3" fmla="*/ 983466 w 1966932"/>
                <a:gd name="connsiteY3" fmla="*/ 175290 h 175290"/>
                <a:gd name="connsiteX4" fmla="*/ 0 w 1966932"/>
                <a:gd name="connsiteY4" fmla="*/ 87645 h 175290"/>
                <a:gd name="connsiteX0" fmla="*/ 0 w 1966932"/>
                <a:gd name="connsiteY0" fmla="*/ 87645 h 194340"/>
                <a:gd name="connsiteX1" fmla="*/ 983466 w 1966932"/>
                <a:gd name="connsiteY1" fmla="*/ 0 h 194340"/>
                <a:gd name="connsiteX2" fmla="*/ 1966932 w 1966932"/>
                <a:gd name="connsiteY2" fmla="*/ 87645 h 194340"/>
                <a:gd name="connsiteX3" fmla="*/ 983466 w 1966932"/>
                <a:gd name="connsiteY3" fmla="*/ 194340 h 194340"/>
                <a:gd name="connsiteX4" fmla="*/ 0 w 1966932"/>
                <a:gd name="connsiteY4" fmla="*/ 87645 h 194340"/>
                <a:gd name="connsiteX0" fmla="*/ 0 w 1947882"/>
                <a:gd name="connsiteY0" fmla="*/ 87645 h 194340"/>
                <a:gd name="connsiteX1" fmla="*/ 983466 w 1947882"/>
                <a:gd name="connsiteY1" fmla="*/ 0 h 194340"/>
                <a:gd name="connsiteX2" fmla="*/ 1947882 w 1947882"/>
                <a:gd name="connsiteY2" fmla="*/ 87645 h 194340"/>
                <a:gd name="connsiteX3" fmla="*/ 983466 w 1947882"/>
                <a:gd name="connsiteY3" fmla="*/ 194340 h 194340"/>
                <a:gd name="connsiteX4" fmla="*/ 0 w 1947882"/>
                <a:gd name="connsiteY4" fmla="*/ 87645 h 194340"/>
                <a:gd name="connsiteX0" fmla="*/ 24410 w 1972292"/>
                <a:gd name="connsiteY0" fmla="*/ 87645 h 199578"/>
                <a:gd name="connsiteX1" fmla="*/ 1007876 w 1972292"/>
                <a:gd name="connsiteY1" fmla="*/ 0 h 199578"/>
                <a:gd name="connsiteX2" fmla="*/ 1972292 w 1972292"/>
                <a:gd name="connsiteY2" fmla="*/ 87645 h 199578"/>
                <a:gd name="connsiteX3" fmla="*/ 1007876 w 1972292"/>
                <a:gd name="connsiteY3" fmla="*/ 194340 h 199578"/>
                <a:gd name="connsiteX4" fmla="*/ 357805 w 1972292"/>
                <a:gd name="connsiteY4" fmla="*/ 173296 h 199578"/>
                <a:gd name="connsiteX5" fmla="*/ 24410 w 1972292"/>
                <a:gd name="connsiteY5" fmla="*/ 87645 h 199578"/>
                <a:gd name="connsiteX0" fmla="*/ 24410 w 1992815"/>
                <a:gd name="connsiteY0" fmla="*/ 87645 h 194433"/>
                <a:gd name="connsiteX1" fmla="*/ 1007876 w 1992815"/>
                <a:gd name="connsiteY1" fmla="*/ 0 h 194433"/>
                <a:gd name="connsiteX2" fmla="*/ 1972292 w 1992815"/>
                <a:gd name="connsiteY2" fmla="*/ 87645 h 194433"/>
                <a:gd name="connsiteX3" fmla="*/ 1615105 w 1992815"/>
                <a:gd name="connsiteY3" fmla="*/ 168534 h 194433"/>
                <a:gd name="connsiteX4" fmla="*/ 1007876 w 1992815"/>
                <a:gd name="connsiteY4" fmla="*/ 194340 h 194433"/>
                <a:gd name="connsiteX5" fmla="*/ 357805 w 1992815"/>
                <a:gd name="connsiteY5" fmla="*/ 173296 h 194433"/>
                <a:gd name="connsiteX6" fmla="*/ 24410 w 1992815"/>
                <a:gd name="connsiteY6" fmla="*/ 87645 h 194433"/>
                <a:gd name="connsiteX0" fmla="*/ 26071 w 1970664"/>
                <a:gd name="connsiteY0" fmla="*/ 73444 h 194520"/>
                <a:gd name="connsiteX1" fmla="*/ 985725 w 1970664"/>
                <a:gd name="connsiteY1" fmla="*/ 87 h 194520"/>
                <a:gd name="connsiteX2" fmla="*/ 1950141 w 1970664"/>
                <a:gd name="connsiteY2" fmla="*/ 87732 h 194520"/>
                <a:gd name="connsiteX3" fmla="*/ 1592954 w 1970664"/>
                <a:gd name="connsiteY3" fmla="*/ 168621 h 194520"/>
                <a:gd name="connsiteX4" fmla="*/ 985725 w 1970664"/>
                <a:gd name="connsiteY4" fmla="*/ 194427 h 194520"/>
                <a:gd name="connsiteX5" fmla="*/ 335654 w 1970664"/>
                <a:gd name="connsiteY5" fmla="*/ 173383 h 194520"/>
                <a:gd name="connsiteX6" fmla="*/ 26071 w 1970664"/>
                <a:gd name="connsiteY6" fmla="*/ 73444 h 194520"/>
                <a:gd name="connsiteX0" fmla="*/ 26071 w 1952681"/>
                <a:gd name="connsiteY0" fmla="*/ 73368 h 194444"/>
                <a:gd name="connsiteX1" fmla="*/ 985725 w 1952681"/>
                <a:gd name="connsiteY1" fmla="*/ 11 h 194444"/>
                <a:gd name="connsiteX2" fmla="*/ 1931091 w 1952681"/>
                <a:gd name="connsiteY2" fmla="*/ 78131 h 194444"/>
                <a:gd name="connsiteX3" fmla="*/ 1592954 w 1952681"/>
                <a:gd name="connsiteY3" fmla="*/ 168545 h 194444"/>
                <a:gd name="connsiteX4" fmla="*/ 985725 w 1952681"/>
                <a:gd name="connsiteY4" fmla="*/ 194351 h 194444"/>
                <a:gd name="connsiteX5" fmla="*/ 335654 w 1952681"/>
                <a:gd name="connsiteY5" fmla="*/ 173307 h 194444"/>
                <a:gd name="connsiteX6" fmla="*/ 26071 w 1952681"/>
                <a:gd name="connsiteY6" fmla="*/ 73368 h 194444"/>
                <a:gd name="connsiteX0" fmla="*/ 26071 w 1943731"/>
                <a:gd name="connsiteY0" fmla="*/ 73403 h 194479"/>
                <a:gd name="connsiteX1" fmla="*/ 985725 w 1943731"/>
                <a:gd name="connsiteY1" fmla="*/ 46 h 194479"/>
                <a:gd name="connsiteX2" fmla="*/ 1921566 w 1943731"/>
                <a:gd name="connsiteY2" fmla="*/ 63878 h 194479"/>
                <a:gd name="connsiteX3" fmla="*/ 1592954 w 1943731"/>
                <a:gd name="connsiteY3" fmla="*/ 168580 h 194479"/>
                <a:gd name="connsiteX4" fmla="*/ 985725 w 1943731"/>
                <a:gd name="connsiteY4" fmla="*/ 194386 h 194479"/>
                <a:gd name="connsiteX5" fmla="*/ 335654 w 1943731"/>
                <a:gd name="connsiteY5" fmla="*/ 173342 h 194479"/>
                <a:gd name="connsiteX6" fmla="*/ 26071 w 1943731"/>
                <a:gd name="connsiteY6" fmla="*/ 73403 h 19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731" h="194479">
                  <a:moveTo>
                    <a:pt x="26071" y="73403"/>
                  </a:moveTo>
                  <a:cubicBezTo>
                    <a:pt x="134416" y="44520"/>
                    <a:pt x="669809" y="1633"/>
                    <a:pt x="985725" y="46"/>
                  </a:cubicBezTo>
                  <a:cubicBezTo>
                    <a:pt x="1301641" y="-1541"/>
                    <a:pt x="1820361" y="38170"/>
                    <a:pt x="1921566" y="63878"/>
                  </a:cubicBezTo>
                  <a:cubicBezTo>
                    <a:pt x="2022771" y="89586"/>
                    <a:pt x="1753690" y="150798"/>
                    <a:pt x="1592954" y="168580"/>
                  </a:cubicBezTo>
                  <a:cubicBezTo>
                    <a:pt x="1432218" y="186363"/>
                    <a:pt x="1195275" y="193592"/>
                    <a:pt x="985725" y="194386"/>
                  </a:cubicBezTo>
                  <a:cubicBezTo>
                    <a:pt x="776175" y="195180"/>
                    <a:pt x="499565" y="191124"/>
                    <a:pt x="335654" y="173342"/>
                  </a:cubicBezTo>
                  <a:cubicBezTo>
                    <a:pt x="171743" y="155560"/>
                    <a:pt x="-82274" y="102286"/>
                    <a:pt x="26071" y="7340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75819" y="4305407"/>
            <a:ext cx="2801664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Volume 1 ember = 10 </a:t>
            </a:r>
            <a:r>
              <a:rPr lang="en-US" dirty="0" err="1" smtClean="0"/>
              <a:t>botol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2857" y="1370231"/>
            <a:ext cx="1776255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satuan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volume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baku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2890521" y="1485343"/>
            <a:ext cx="660437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gelas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764997" y="1489680"/>
            <a:ext cx="852541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gayung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2433321" y="1526062"/>
            <a:ext cx="304800" cy="28789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12845" y="1485342"/>
            <a:ext cx="677750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botol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26" y="133350"/>
            <a:ext cx="6053896" cy="4916789"/>
          </a:xfrm>
          <a:prstGeom prst="flowChartInputOutpu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26139"/>
            <a:ext cx="5376207" cy="770059"/>
            <a:chOff x="1611544" y="3332396"/>
            <a:chExt cx="5295750" cy="629144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52296"/>
              <a:ext cx="5063851" cy="609244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491682" y="3332396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PENGUKURAN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9173" y="1885950"/>
            <a:ext cx="4098027" cy="2956620"/>
            <a:chOff x="157161" y="1733550"/>
            <a:chExt cx="3997101" cy="2956620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6" y="2227957"/>
              <a:ext cx="3988556" cy="246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 smtClean="0">
                  <a:latin typeface="+mj-lt"/>
                </a:rPr>
                <a:t>Membaca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dan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menulis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tanda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waktu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 smtClean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 smtClean="0">
                  <a:latin typeface="+mj-lt"/>
                </a:rPr>
                <a:t>Menentukan</a:t>
              </a:r>
              <a:r>
                <a:rPr lang="en-US" altLang="id-ID" sz="1400" dirty="0" smtClean="0">
                  <a:latin typeface="+mj-lt"/>
                </a:rPr>
                <a:t> lama </a:t>
              </a:r>
              <a:r>
                <a:rPr lang="en-US" altLang="id-ID" sz="1400" dirty="0" err="1" smtClean="0">
                  <a:latin typeface="+mj-lt"/>
                </a:rPr>
                <a:t>waktu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suatu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kejadian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 smtClean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 smtClean="0">
                  <a:latin typeface="+mj-lt"/>
                </a:rPr>
                <a:t>Menentukan</a:t>
              </a:r>
              <a:r>
                <a:rPr lang="en-US" altLang="id-ID" sz="1400" dirty="0" smtClean="0">
                  <a:latin typeface="+mj-lt"/>
                </a:rPr>
                <a:t>, </a:t>
              </a:r>
              <a:r>
                <a:rPr lang="en-US" altLang="id-ID" sz="1400" dirty="0" err="1" smtClean="0">
                  <a:latin typeface="+mj-lt"/>
                </a:rPr>
                <a:t>membandingkan</a:t>
              </a:r>
              <a:r>
                <a:rPr lang="en-US" altLang="id-ID" sz="1400" dirty="0" smtClean="0">
                  <a:latin typeface="+mj-lt"/>
                </a:rPr>
                <a:t>, </a:t>
              </a:r>
              <a:r>
                <a:rPr lang="en-US" altLang="id-ID" sz="1400" dirty="0" err="1" smtClean="0">
                  <a:latin typeface="+mj-lt"/>
                </a:rPr>
                <a:t>dan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mengurutkan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panjang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benda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dengan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satuan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tak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baku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dan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baku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 smtClean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 smtClean="0">
                  <a:latin typeface="+mj-lt"/>
                </a:rPr>
                <a:t>Menentukan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jarak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dengan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satuan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baku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 smtClean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/>
                <a:t>Menentukan</a:t>
              </a:r>
              <a:r>
                <a:rPr lang="en-US" altLang="id-ID" sz="1400" dirty="0"/>
                <a:t>, </a:t>
              </a:r>
              <a:r>
                <a:rPr lang="en-US" altLang="id-ID" sz="1400" dirty="0" err="1"/>
                <a:t>membandingkan</a:t>
              </a:r>
              <a:r>
                <a:rPr lang="en-US" altLang="id-ID" sz="1400" dirty="0"/>
                <a:t>, </a:t>
              </a:r>
              <a:r>
                <a:rPr lang="en-US" altLang="id-ID" sz="1400" dirty="0" err="1"/>
                <a:t>dan</a:t>
              </a:r>
              <a:r>
                <a:rPr lang="en-US" altLang="id-ID" sz="1400" dirty="0"/>
                <a:t> </a:t>
              </a:r>
              <a:r>
                <a:rPr lang="en-US" altLang="id-ID" sz="1400" dirty="0" err="1"/>
                <a:t>mengurutkan</a:t>
              </a:r>
              <a:r>
                <a:rPr lang="en-US" altLang="id-ID" sz="1400" dirty="0"/>
                <a:t> </a:t>
              </a:r>
              <a:r>
                <a:rPr lang="en-US" altLang="id-ID" sz="1400" dirty="0" err="1" smtClean="0"/>
                <a:t>berat</a:t>
              </a:r>
              <a:r>
                <a:rPr lang="en-US" altLang="id-ID" sz="1400" dirty="0" smtClean="0"/>
                <a:t> </a:t>
              </a:r>
              <a:r>
                <a:rPr lang="en-US" altLang="id-ID" sz="1400" dirty="0" err="1"/>
                <a:t>benda</a:t>
              </a:r>
              <a:r>
                <a:rPr lang="en-US" altLang="id-ID" sz="1400" dirty="0"/>
                <a:t> </a:t>
              </a:r>
              <a:r>
                <a:rPr lang="en-US" altLang="id-ID" sz="1400" dirty="0" err="1"/>
                <a:t>dengan</a:t>
              </a:r>
              <a:r>
                <a:rPr lang="en-US" altLang="id-ID" sz="1400" dirty="0"/>
                <a:t> </a:t>
              </a:r>
              <a:r>
                <a:rPr lang="en-US" altLang="id-ID" sz="1400" dirty="0" err="1"/>
                <a:t>satuan</a:t>
              </a:r>
              <a:r>
                <a:rPr lang="en-US" altLang="id-ID" sz="1400" dirty="0"/>
                <a:t> </a:t>
              </a:r>
              <a:r>
                <a:rPr lang="en-US" altLang="id-ID" sz="1400" dirty="0" err="1"/>
                <a:t>tak</a:t>
              </a:r>
              <a:r>
                <a:rPr lang="en-US" altLang="id-ID" sz="1400" dirty="0"/>
                <a:t> </a:t>
              </a:r>
              <a:r>
                <a:rPr lang="en-US" altLang="id-ID" sz="1400" dirty="0" err="1"/>
                <a:t>baku</a:t>
              </a:r>
              <a:r>
                <a:rPr lang="en-US" altLang="id-ID" sz="1400" dirty="0"/>
                <a:t> </a:t>
              </a:r>
              <a:r>
                <a:rPr lang="en-US" altLang="id-ID" sz="1400" dirty="0" err="1"/>
                <a:t>dan</a:t>
              </a:r>
              <a:r>
                <a:rPr lang="en-US" altLang="id-ID" sz="1400" dirty="0"/>
                <a:t> </a:t>
              </a:r>
              <a:r>
                <a:rPr lang="en-US" altLang="id-ID" sz="1400" dirty="0" err="1" smtClean="0"/>
                <a:t>baku</a:t>
              </a:r>
              <a:r>
                <a:rPr lang="en-US" altLang="id-ID" sz="1400" dirty="0" smtClean="0"/>
                <a:t>.</a:t>
              </a:r>
              <a:endParaRPr lang="en-US" altLang="id-ID" sz="1400" dirty="0" smtClean="0"/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 smtClean="0"/>
                <a:t>Menentukan</a:t>
              </a:r>
              <a:r>
                <a:rPr lang="en-US" altLang="id-ID" sz="1400" dirty="0" smtClean="0"/>
                <a:t> </a:t>
              </a:r>
              <a:r>
                <a:rPr lang="en-US" altLang="id-ID" sz="1400" dirty="0" err="1" smtClean="0"/>
                <a:t>luas</a:t>
              </a:r>
              <a:r>
                <a:rPr lang="en-US" altLang="id-ID" sz="1400" dirty="0" smtClean="0"/>
                <a:t> </a:t>
              </a:r>
              <a:r>
                <a:rPr lang="en-US" altLang="id-ID" sz="1400" dirty="0" err="1" smtClean="0"/>
                <a:t>dan</a:t>
              </a:r>
              <a:r>
                <a:rPr lang="en-US" altLang="id-ID" sz="1400" dirty="0" smtClean="0"/>
                <a:t> volume </a:t>
              </a:r>
              <a:r>
                <a:rPr lang="en-US" altLang="id-ID" sz="1400" dirty="0" err="1" smtClean="0"/>
                <a:t>benda</a:t>
              </a:r>
              <a:r>
                <a:rPr lang="en-US" altLang="id-ID" sz="1400" dirty="0" smtClean="0"/>
                <a:t> </a:t>
              </a:r>
              <a:r>
                <a:rPr lang="en-US" altLang="id-ID" sz="1400" dirty="0" err="1" smtClean="0"/>
                <a:t>dengan</a:t>
              </a:r>
              <a:r>
                <a:rPr lang="en-US" altLang="id-ID" sz="1400" dirty="0" smtClean="0"/>
                <a:t> </a:t>
              </a:r>
              <a:r>
                <a:rPr lang="en-US" altLang="id-ID" sz="1400" dirty="0" err="1" smtClean="0"/>
                <a:t>satuan</a:t>
              </a:r>
              <a:r>
                <a:rPr lang="en-US" altLang="id-ID" sz="1400" dirty="0" smtClean="0"/>
                <a:t> </a:t>
              </a:r>
              <a:r>
                <a:rPr lang="en-US" altLang="id-ID" sz="1400" dirty="0" err="1" smtClean="0"/>
                <a:t>tak</a:t>
              </a:r>
              <a:r>
                <a:rPr lang="en-US" altLang="id-ID" sz="1400" dirty="0" smtClean="0"/>
                <a:t> </a:t>
              </a:r>
              <a:r>
                <a:rPr lang="en-US" altLang="id-ID" sz="1400" dirty="0" err="1" smtClean="0"/>
                <a:t>baku</a:t>
              </a:r>
              <a:r>
                <a:rPr lang="en-US" altLang="id-ID" sz="1400" dirty="0" smtClean="0"/>
                <a:t>.</a:t>
              </a:r>
              <a:endParaRPr lang="en-US" altLang="id-ID" sz="1400" dirty="0"/>
            </a:p>
            <a:p>
              <a:pPr marL="285743" indent="-285743">
                <a:buFont typeface="Arial" panose="020B0604020202020204" pitchFamily="34" charset="0"/>
                <a:buChar char="•"/>
              </a:pPr>
              <a:endParaRPr lang="en-US" altLang="id-ID" sz="1400" dirty="0" smtClean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endParaRPr lang="en-US" altLang="id-ID" sz="14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2672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Pengukuran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Waktu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854782"/>
            <a:ext cx="4069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Membaca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Menulis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Tanda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Waktu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319755" y="1581150"/>
            <a:ext cx="2563606" cy="2559558"/>
            <a:chOff x="1004197" y="1581150"/>
            <a:chExt cx="2563606" cy="2559558"/>
          </a:xfrm>
        </p:grpSpPr>
        <p:grpSp>
          <p:nvGrpSpPr>
            <p:cNvPr id="11" name="Group 10"/>
            <p:cNvGrpSpPr/>
            <p:nvPr/>
          </p:nvGrpSpPr>
          <p:grpSpPr>
            <a:xfrm>
              <a:off x="1004197" y="1581150"/>
              <a:ext cx="2563606" cy="2559558"/>
              <a:chOff x="1004197" y="1581150"/>
              <a:chExt cx="2563606" cy="2559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197" y="1581150"/>
                <a:ext cx="2563606" cy="2559558"/>
              </a:xfrm>
              <a:prstGeom prst="rect">
                <a:avLst/>
              </a:prstGeom>
            </p:spPr>
          </p:pic>
          <p:sp>
            <p:nvSpPr>
              <p:cNvPr id="8" name="Oval 7"/>
              <p:cNvSpPr/>
              <p:nvPr/>
            </p:nvSpPr>
            <p:spPr>
              <a:xfrm>
                <a:off x="2240089" y="2815018"/>
                <a:ext cx="91821" cy="918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 flipH="1">
              <a:off x="1831181" y="2871788"/>
              <a:ext cx="411289" cy="125157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286000" y="2871788"/>
              <a:ext cx="1" cy="54000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Arc 69"/>
          <p:cNvSpPr/>
          <p:nvPr/>
        </p:nvSpPr>
        <p:spPr>
          <a:xfrm>
            <a:off x="3040090" y="1809750"/>
            <a:ext cx="543116" cy="533400"/>
          </a:xfrm>
          <a:prstGeom prst="arc">
            <a:avLst>
              <a:gd name="adj1" fmla="val 13010822"/>
              <a:gd name="adj2" fmla="val 2878672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c 70"/>
          <p:cNvSpPr/>
          <p:nvPr/>
        </p:nvSpPr>
        <p:spPr>
          <a:xfrm rot="3487999">
            <a:off x="3331729" y="2296235"/>
            <a:ext cx="543116" cy="533400"/>
          </a:xfrm>
          <a:prstGeom prst="arc">
            <a:avLst>
              <a:gd name="adj1" fmla="val 11562328"/>
              <a:gd name="adj2" fmla="val 1162342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c 71"/>
          <p:cNvSpPr/>
          <p:nvPr/>
        </p:nvSpPr>
        <p:spPr>
          <a:xfrm>
            <a:off x="3396800" y="2867787"/>
            <a:ext cx="543116" cy="533400"/>
          </a:xfrm>
          <a:prstGeom prst="arc">
            <a:avLst>
              <a:gd name="adj1" fmla="val 16279599"/>
              <a:gd name="adj2" fmla="val 6974194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c 72"/>
          <p:cNvSpPr/>
          <p:nvPr/>
        </p:nvSpPr>
        <p:spPr>
          <a:xfrm>
            <a:off x="3117622" y="3352800"/>
            <a:ext cx="543116" cy="533400"/>
          </a:xfrm>
          <a:prstGeom prst="arc">
            <a:avLst>
              <a:gd name="adj1" fmla="val 18182855"/>
              <a:gd name="adj2" fmla="val 8593004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/>
          <p:cNvSpPr/>
          <p:nvPr/>
        </p:nvSpPr>
        <p:spPr>
          <a:xfrm>
            <a:off x="2647468" y="3622548"/>
            <a:ext cx="543116" cy="533400"/>
          </a:xfrm>
          <a:prstGeom prst="arc">
            <a:avLst>
              <a:gd name="adj1" fmla="val 20028140"/>
              <a:gd name="adj2" fmla="val 10297394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2883617" y="136219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b="1" dirty="0" err="1" smtClean="0">
                <a:solidFill>
                  <a:srgbClr val="0070C0"/>
                </a:solidFill>
              </a:rPr>
              <a:t>menit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494636" y="170711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b="1" dirty="0" err="1" smtClean="0">
                <a:solidFill>
                  <a:srgbClr val="0070C0"/>
                </a:solidFill>
              </a:rPr>
              <a:t>menit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800856" y="226695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b="1" dirty="0" err="1" smtClean="0">
                <a:solidFill>
                  <a:srgbClr val="0070C0"/>
                </a:solidFill>
              </a:rPr>
              <a:t>menit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883361" y="293436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b="1" dirty="0" err="1" smtClean="0">
                <a:solidFill>
                  <a:srgbClr val="0070C0"/>
                </a:solidFill>
              </a:rPr>
              <a:t>menit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526759" y="372641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b="1" dirty="0" err="1" smtClean="0">
                <a:solidFill>
                  <a:srgbClr val="0070C0"/>
                </a:solidFill>
              </a:rPr>
              <a:t>menit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30560" y="409575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b="1" dirty="0" err="1" smtClean="0">
                <a:solidFill>
                  <a:srgbClr val="0070C0"/>
                </a:solidFill>
              </a:rPr>
              <a:t>menit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1" name="Rounded Rectangular Callout 80"/>
          <p:cNvSpPr/>
          <p:nvPr/>
        </p:nvSpPr>
        <p:spPr>
          <a:xfrm>
            <a:off x="76200" y="3366516"/>
            <a:ext cx="1447800" cy="930402"/>
          </a:xfrm>
          <a:prstGeom prst="wedgeRoundRectCallout">
            <a:avLst>
              <a:gd name="adj1" fmla="val 82325"/>
              <a:gd name="adj2" fmla="val -87654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Jarum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pendek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menunjuk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antara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bilangan</a:t>
            </a:r>
            <a:r>
              <a:rPr lang="en-US" sz="1400" dirty="0" smtClean="0">
                <a:solidFill>
                  <a:schemeClr val="tx1"/>
                </a:solidFill>
              </a:rPr>
              <a:t> 8 </a:t>
            </a:r>
            <a:r>
              <a:rPr lang="en-US" sz="1400" dirty="0" err="1" smtClean="0">
                <a:solidFill>
                  <a:schemeClr val="tx1"/>
                </a:solidFill>
              </a:rPr>
              <a:t>dan</a:t>
            </a:r>
            <a:r>
              <a:rPr lang="en-US" sz="1400" dirty="0" smtClean="0">
                <a:solidFill>
                  <a:schemeClr val="tx1"/>
                </a:solidFill>
              </a:rPr>
              <a:t> 9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53000" y="1472684"/>
            <a:ext cx="1664238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Cara </a:t>
            </a:r>
            <a:r>
              <a:rPr lang="en-US" dirty="0" err="1" smtClean="0"/>
              <a:t>membaca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4953000" y="1848088"/>
            <a:ext cx="3729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Pukul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delapan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lebih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puluh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menit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setengah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sembilan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953000" y="2749700"/>
            <a:ext cx="1459117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Cara </a:t>
            </a:r>
            <a:r>
              <a:rPr lang="en-US" dirty="0" err="1" smtClean="0"/>
              <a:t>menulis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4953000" y="3119032"/>
            <a:ext cx="128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Pukul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08.30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83" grpId="0"/>
      <p:bldP spid="84" grpId="0" animBg="1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11569" y="548688"/>
            <a:ext cx="2563606" cy="2559558"/>
            <a:chOff x="1004197" y="1581150"/>
            <a:chExt cx="2563606" cy="2559558"/>
          </a:xfrm>
        </p:grpSpPr>
        <p:grpSp>
          <p:nvGrpSpPr>
            <p:cNvPr id="3" name="Group 2"/>
            <p:cNvGrpSpPr/>
            <p:nvPr/>
          </p:nvGrpSpPr>
          <p:grpSpPr>
            <a:xfrm>
              <a:off x="1004197" y="1581150"/>
              <a:ext cx="2563606" cy="2559558"/>
              <a:chOff x="1004197" y="1581150"/>
              <a:chExt cx="2563606" cy="255955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197" y="1581150"/>
                <a:ext cx="2563606" cy="2559558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2240089" y="2815018"/>
                <a:ext cx="91821" cy="918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 flipV="1">
              <a:off x="2286002" y="2556129"/>
              <a:ext cx="344423" cy="30480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286002" y="2871788"/>
              <a:ext cx="573023" cy="293941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rc 7"/>
          <p:cNvSpPr/>
          <p:nvPr/>
        </p:nvSpPr>
        <p:spPr>
          <a:xfrm>
            <a:off x="2740032" y="624888"/>
            <a:ext cx="543116" cy="533400"/>
          </a:xfrm>
          <a:prstGeom prst="arc">
            <a:avLst>
              <a:gd name="adj1" fmla="val 13010822"/>
              <a:gd name="adj2" fmla="val 0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>
            <a:off x="3231904" y="777288"/>
            <a:ext cx="543116" cy="533400"/>
          </a:xfrm>
          <a:prstGeom prst="arc">
            <a:avLst>
              <a:gd name="adj1" fmla="val 13010822"/>
              <a:gd name="adj2" fmla="val 2878672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3487999">
            <a:off x="3523543" y="1263773"/>
            <a:ext cx="543116" cy="533400"/>
          </a:xfrm>
          <a:prstGeom prst="arc">
            <a:avLst>
              <a:gd name="adj1" fmla="val 11562328"/>
              <a:gd name="adj2" fmla="val 1162342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>
            <a:off x="3588614" y="1835325"/>
            <a:ext cx="543116" cy="533400"/>
          </a:xfrm>
          <a:prstGeom prst="arc">
            <a:avLst>
              <a:gd name="adj1" fmla="val 16279599"/>
              <a:gd name="adj2" fmla="val 6974194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75431" y="329732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b="1" dirty="0" err="1" smtClean="0">
                <a:solidFill>
                  <a:srgbClr val="0070C0"/>
                </a:solidFill>
              </a:rPr>
              <a:t>menit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6450" y="67465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b="1" dirty="0" err="1" smtClean="0">
                <a:solidFill>
                  <a:srgbClr val="0070C0"/>
                </a:solidFill>
              </a:rPr>
              <a:t>menit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2670" y="123448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b="1" dirty="0" err="1" smtClean="0">
                <a:solidFill>
                  <a:srgbClr val="0070C0"/>
                </a:solidFill>
              </a:rPr>
              <a:t>menit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5175" y="190190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 </a:t>
            </a:r>
            <a:r>
              <a:rPr lang="en-US" b="1" dirty="0" err="1" smtClean="0">
                <a:solidFill>
                  <a:srgbClr val="0070C0"/>
                </a:solidFill>
              </a:rPr>
              <a:t>menit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268014" y="233863"/>
            <a:ext cx="1447800" cy="930402"/>
          </a:xfrm>
          <a:prstGeom prst="wedgeRoundRectCallout">
            <a:avLst>
              <a:gd name="adj1" fmla="val 127061"/>
              <a:gd name="adj2" fmla="val 102764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Jarum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pendek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menunju</a:t>
            </a:r>
            <a:r>
              <a:rPr lang="en-US" sz="1400" dirty="0" smtClean="0">
                <a:solidFill>
                  <a:schemeClr val="tx1"/>
                </a:solidFill>
              </a:rPr>
              <a:t>  </a:t>
            </a:r>
            <a:r>
              <a:rPr lang="en-US" sz="1400" dirty="0" err="1" smtClean="0">
                <a:solidFill>
                  <a:schemeClr val="tx1"/>
                </a:solidFill>
              </a:rPr>
              <a:t>antara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bilangan</a:t>
            </a:r>
            <a:r>
              <a:rPr lang="en-US" sz="1400" dirty="0" smtClean="0">
                <a:solidFill>
                  <a:schemeClr val="tx1"/>
                </a:solidFill>
              </a:rPr>
              <a:t> 1 </a:t>
            </a:r>
            <a:r>
              <a:rPr lang="en-US" sz="1400" dirty="0" err="1" smtClean="0">
                <a:solidFill>
                  <a:schemeClr val="tx1"/>
                </a:solidFill>
              </a:rPr>
              <a:t>dan</a:t>
            </a:r>
            <a:r>
              <a:rPr lang="en-US" sz="1400" dirty="0" smtClean="0">
                <a:solidFill>
                  <a:schemeClr val="tx1"/>
                </a:solidFill>
              </a:rPr>
              <a:t> 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7374" y="671585"/>
            <a:ext cx="1664238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Cara </a:t>
            </a:r>
            <a:r>
              <a:rPr lang="en-US" dirty="0" err="1" smtClean="0"/>
              <a:t>membaca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47374" y="1046989"/>
            <a:ext cx="338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Pukul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lebih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dua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puluh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menit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7374" y="1948601"/>
            <a:ext cx="1459117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Cara </a:t>
            </a:r>
            <a:r>
              <a:rPr lang="en-US" dirty="0" err="1" smtClean="0"/>
              <a:t>menulis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47374" y="2317933"/>
            <a:ext cx="128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Pukul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01.20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91289" y="3620185"/>
            <a:ext cx="205175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Cara </a:t>
            </a:r>
            <a:r>
              <a:rPr lang="en-US" dirty="0" err="1" smtClean="0"/>
              <a:t>menulis</a:t>
            </a:r>
            <a:r>
              <a:rPr lang="en-US" dirty="0" smtClean="0"/>
              <a:t> jam </a:t>
            </a:r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12.00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>
            <a:off x="3875975" y="3786486"/>
            <a:ext cx="248482" cy="228600"/>
          </a:xfrm>
          <a:prstGeom prst="rightArrow">
            <a:avLst/>
          </a:prstGeom>
          <a:solidFill>
            <a:srgbClr val="00C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380149" y="3343185"/>
            <a:ext cx="3017429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Pukul</a:t>
            </a:r>
            <a:r>
              <a:rPr lang="en-US" dirty="0" smtClean="0"/>
              <a:t> 01.00 </a:t>
            </a:r>
            <a:r>
              <a:rPr lang="en-US" dirty="0" err="1" smtClean="0"/>
              <a:t>siang</a:t>
            </a:r>
            <a:r>
              <a:rPr lang="en-US" dirty="0" smtClean="0"/>
              <a:t> </a:t>
            </a:r>
            <a:r>
              <a:rPr lang="en-US" dirty="0" err="1" smtClean="0"/>
              <a:t>ditulis</a:t>
            </a:r>
            <a:r>
              <a:rPr lang="en-US" dirty="0" smtClean="0"/>
              <a:t> 13.00</a:t>
            </a:r>
          </a:p>
          <a:p>
            <a:r>
              <a:rPr lang="en-US" dirty="0" err="1" smtClean="0"/>
              <a:t>Pukul</a:t>
            </a:r>
            <a:r>
              <a:rPr lang="en-US" dirty="0" smtClean="0"/>
              <a:t> 02.00 </a:t>
            </a:r>
            <a:r>
              <a:rPr lang="en-US" dirty="0" err="1" smtClean="0"/>
              <a:t>siang</a:t>
            </a:r>
            <a:r>
              <a:rPr lang="en-US" dirty="0" smtClean="0"/>
              <a:t> </a:t>
            </a:r>
            <a:r>
              <a:rPr lang="en-US" dirty="0" err="1" smtClean="0"/>
              <a:t>ditulis</a:t>
            </a:r>
            <a:r>
              <a:rPr lang="en-US" dirty="0" smtClean="0"/>
              <a:t> 14.00</a:t>
            </a:r>
          </a:p>
          <a:p>
            <a:r>
              <a:rPr lang="en-US" dirty="0" err="1" smtClean="0"/>
              <a:t>Pukul</a:t>
            </a:r>
            <a:r>
              <a:rPr lang="en-US" dirty="0" smtClean="0"/>
              <a:t> 03.00 sore </a:t>
            </a:r>
            <a:r>
              <a:rPr lang="en-US" dirty="0" err="1" smtClean="0"/>
              <a:t>ditulis</a:t>
            </a:r>
            <a:r>
              <a:rPr lang="en-US" dirty="0" smtClean="0"/>
              <a:t> 15.00</a:t>
            </a:r>
          </a:p>
          <a:p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seterusnya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3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6" grpId="0"/>
      <p:bldP spid="17" grpId="0"/>
      <p:bldP spid="20" grpId="0" animBg="1"/>
      <p:bldP spid="21" grpId="0" animBg="1"/>
      <p:bldP spid="22" grpId="0"/>
      <p:bldP spid="23" grpId="0" animBg="1"/>
      <p:bldP spid="24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399" y="209550"/>
            <a:ext cx="2936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Menentukan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Lama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Waktu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225" y="674132"/>
            <a:ext cx="1492653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Satuan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25448" y="674132"/>
            <a:ext cx="553357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79911" y="674132"/>
            <a:ext cx="748923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Menit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18101" y="674132"/>
            <a:ext cx="675570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Detik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27857" y="683657"/>
            <a:ext cx="572593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Hari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1" y="1234559"/>
            <a:ext cx="301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Hubungan</a:t>
            </a:r>
            <a:r>
              <a:rPr lang="en-US" b="1" dirty="0" smtClean="0"/>
              <a:t> </a:t>
            </a:r>
            <a:r>
              <a:rPr lang="en-US" b="1" dirty="0" err="1" smtClean="0"/>
              <a:t>antarsatuan</a:t>
            </a:r>
            <a:r>
              <a:rPr lang="en-US" b="1" dirty="0" smtClean="0"/>
              <a:t> </a:t>
            </a:r>
            <a:r>
              <a:rPr lang="en-US" b="1" dirty="0" err="1" smtClean="0"/>
              <a:t>waktu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723662" y="1613416"/>
            <a:ext cx="5372338" cy="8059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1 </a:t>
            </a:r>
            <a:r>
              <a:rPr lang="en-US" dirty="0" err="1" smtClean="0">
                <a:solidFill>
                  <a:schemeClr val="tx1"/>
                </a:solidFill>
              </a:rPr>
              <a:t>hari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24 </a:t>
            </a:r>
            <a:r>
              <a:rPr lang="en-US" dirty="0" smtClean="0">
                <a:solidFill>
                  <a:schemeClr val="tx1"/>
                </a:solidFill>
              </a:rPr>
              <a:t>jam</a:t>
            </a:r>
            <a:r>
              <a:rPr lang="en-US" dirty="0" smtClean="0">
                <a:solidFill>
                  <a:schemeClr val="tx1"/>
                </a:solidFill>
              </a:rPr>
              <a:t>		1 </a:t>
            </a:r>
            <a:r>
              <a:rPr lang="en-US" dirty="0" smtClean="0">
                <a:solidFill>
                  <a:schemeClr val="tx1"/>
                </a:solidFill>
              </a:rPr>
              <a:t>jam </a:t>
            </a:r>
            <a:r>
              <a:rPr lang="en-US" dirty="0">
                <a:solidFill>
                  <a:schemeClr val="tx1"/>
                </a:solidFill>
              </a:rPr>
              <a:t>= 3.600 </a:t>
            </a:r>
            <a:r>
              <a:rPr lang="en-US" dirty="0" err="1">
                <a:solidFill>
                  <a:schemeClr val="tx1"/>
                </a:solidFill>
              </a:rPr>
              <a:t>detik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1 </a:t>
            </a:r>
            <a:r>
              <a:rPr lang="en-US" dirty="0" smtClean="0">
                <a:solidFill>
                  <a:schemeClr val="tx1"/>
                </a:solidFill>
              </a:rPr>
              <a:t>jam </a:t>
            </a:r>
            <a:r>
              <a:rPr lang="en-US" dirty="0" smtClean="0">
                <a:solidFill>
                  <a:schemeClr val="tx1"/>
                </a:solidFill>
              </a:rPr>
              <a:t>= 60 </a:t>
            </a:r>
            <a:r>
              <a:rPr lang="en-US" dirty="0" err="1" smtClean="0">
                <a:solidFill>
                  <a:schemeClr val="tx1"/>
                </a:solidFill>
              </a:rPr>
              <a:t>menit</a:t>
            </a: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>
                <a:solidFill>
                  <a:schemeClr val="tx1"/>
                </a:solidFill>
              </a:rPr>
              <a:t>1 </a:t>
            </a:r>
            <a:r>
              <a:rPr lang="en-US" dirty="0" err="1" smtClean="0">
                <a:solidFill>
                  <a:schemeClr val="tx1"/>
                </a:solidFill>
              </a:rPr>
              <a:t>menit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= 60 </a:t>
            </a:r>
            <a:r>
              <a:rPr lang="en-US" dirty="0" err="1" smtClean="0">
                <a:solidFill>
                  <a:schemeClr val="tx1"/>
                </a:solidFill>
              </a:rPr>
              <a:t>detik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333625" y="714851"/>
            <a:ext cx="304800" cy="28789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7224" y="2571750"/>
            <a:ext cx="94012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Contoh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7225" y="3028950"/>
            <a:ext cx="290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menit</a:t>
            </a:r>
            <a:r>
              <a:rPr lang="en-US" dirty="0" smtClean="0"/>
              <a:t> </a:t>
            </a:r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09.20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838200" y="3909596"/>
            <a:ext cx="4500000" cy="152400"/>
            <a:chOff x="838200" y="3909596"/>
            <a:chExt cx="4500000" cy="1524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838200" y="3985796"/>
              <a:ext cx="450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95400" y="3909596"/>
              <a:ext cx="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118360" y="3909596"/>
              <a:ext cx="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941320" y="3909596"/>
              <a:ext cx="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764280" y="3909596"/>
              <a:ext cx="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87240" y="3909596"/>
              <a:ext cx="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966507" y="4061996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09.20</a:t>
            </a:r>
          </a:p>
        </p:txBody>
      </p:sp>
      <p:sp>
        <p:nvSpPr>
          <p:cNvPr id="26" name="Arc 25"/>
          <p:cNvSpPr/>
          <p:nvPr/>
        </p:nvSpPr>
        <p:spPr>
          <a:xfrm>
            <a:off x="1295398" y="3757195"/>
            <a:ext cx="814981" cy="238125"/>
          </a:xfrm>
          <a:prstGeom prst="arc">
            <a:avLst>
              <a:gd name="adj1" fmla="val 10848964"/>
              <a:gd name="adj2" fmla="val 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81175" y="4061996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09.25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2614948" y="4061996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09.30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3437908" y="4061996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09.35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4260868" y="4061996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09.40</a:t>
            </a:r>
            <a:endParaRPr lang="en-US" sz="1600" dirty="0"/>
          </a:p>
        </p:txBody>
      </p:sp>
      <p:sp>
        <p:nvSpPr>
          <p:cNvPr id="31" name="Arc 30"/>
          <p:cNvSpPr/>
          <p:nvPr/>
        </p:nvSpPr>
        <p:spPr>
          <a:xfrm>
            <a:off x="2118360" y="3757195"/>
            <a:ext cx="814981" cy="238125"/>
          </a:xfrm>
          <a:prstGeom prst="arc">
            <a:avLst>
              <a:gd name="adj1" fmla="val 10848964"/>
              <a:gd name="adj2" fmla="val 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>
            <a:off x="2949298" y="3747671"/>
            <a:ext cx="814981" cy="238125"/>
          </a:xfrm>
          <a:prstGeom prst="arc">
            <a:avLst>
              <a:gd name="adj1" fmla="val 10848964"/>
              <a:gd name="adj2" fmla="val 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>
            <a:off x="3760802" y="3757195"/>
            <a:ext cx="814981" cy="238125"/>
          </a:xfrm>
          <a:prstGeom prst="arc">
            <a:avLst>
              <a:gd name="adj1" fmla="val 10848964"/>
              <a:gd name="adj2" fmla="val 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361829" y="3398281"/>
            <a:ext cx="745717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 </a:t>
            </a:r>
            <a:r>
              <a:rPr lang="en-US" sz="1400" dirty="0" err="1" smtClean="0"/>
              <a:t>menit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2184531" y="3396791"/>
            <a:ext cx="745717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 </a:t>
            </a:r>
            <a:r>
              <a:rPr lang="en-US" sz="1400" dirty="0" err="1" smtClean="0"/>
              <a:t>menit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3036972" y="3398282"/>
            <a:ext cx="745717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 </a:t>
            </a:r>
            <a:r>
              <a:rPr lang="en-US" sz="1400" dirty="0" err="1" smtClean="0"/>
              <a:t>menit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830066" y="3396790"/>
            <a:ext cx="745717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 </a:t>
            </a:r>
            <a:r>
              <a:rPr lang="en-US" sz="1400" dirty="0" err="1" smtClean="0"/>
              <a:t>menit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734051" y="3494124"/>
            <a:ext cx="3124200" cy="58477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Jadi</a:t>
            </a:r>
            <a:r>
              <a:rPr lang="en-US" sz="1600" dirty="0" smtClean="0"/>
              <a:t>, 20 </a:t>
            </a:r>
            <a:r>
              <a:rPr lang="en-US" sz="1600" dirty="0" err="1" smtClean="0"/>
              <a:t>menit</a:t>
            </a:r>
            <a:r>
              <a:rPr lang="en-US" sz="1600" dirty="0" smtClean="0"/>
              <a:t> </a:t>
            </a:r>
            <a:r>
              <a:rPr lang="en-US" sz="1600" dirty="0" err="1" smtClean="0"/>
              <a:t>setelah</a:t>
            </a:r>
            <a:r>
              <a:rPr lang="en-US" sz="1600" dirty="0" smtClean="0"/>
              <a:t> </a:t>
            </a:r>
            <a:r>
              <a:rPr lang="en-US" sz="1600" dirty="0" err="1" smtClean="0"/>
              <a:t>pukul</a:t>
            </a:r>
            <a:r>
              <a:rPr lang="en-US" sz="1600" dirty="0" smtClean="0"/>
              <a:t> 09.20 </a:t>
            </a:r>
            <a:r>
              <a:rPr lang="en-US" sz="1600" dirty="0" err="1" smtClean="0"/>
              <a:t>adalah</a:t>
            </a:r>
            <a:r>
              <a:rPr lang="en-US" sz="1600" dirty="0" smtClean="0"/>
              <a:t> </a:t>
            </a:r>
            <a:r>
              <a:rPr lang="en-US" sz="1600" dirty="0" err="1" smtClean="0"/>
              <a:t>pukul</a:t>
            </a:r>
            <a:r>
              <a:rPr lang="en-US" sz="1600" dirty="0" smtClean="0"/>
              <a:t> 09.40.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96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1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3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6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22" grpId="0"/>
      <p:bldP spid="26" grpId="0" animBg="1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956" y="243304"/>
            <a:ext cx="94012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Contoh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4957" y="700504"/>
            <a:ext cx="3028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</a:t>
            </a:r>
            <a:r>
              <a:rPr lang="en-US" dirty="0" err="1" smtClean="0"/>
              <a:t>menit</a:t>
            </a:r>
            <a:r>
              <a:rPr lang="en-US" dirty="0" smtClean="0"/>
              <a:t> </a:t>
            </a:r>
            <a:r>
              <a:rPr lang="en-US" dirty="0" err="1" smtClean="0"/>
              <a:t>sebelum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11.10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615932" y="1581150"/>
            <a:ext cx="4500000" cy="152400"/>
            <a:chOff x="615932" y="1581150"/>
            <a:chExt cx="4500000" cy="1524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615932" y="1657350"/>
              <a:ext cx="450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073132" y="1581150"/>
              <a:ext cx="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896092" y="1581150"/>
              <a:ext cx="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719052" y="1581150"/>
              <a:ext cx="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542012" y="1581150"/>
              <a:ext cx="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4239" y="1733550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10.55</a:t>
            </a:r>
            <a:endParaRPr lang="en-US" sz="1600" dirty="0"/>
          </a:p>
        </p:txBody>
      </p:sp>
      <p:sp>
        <p:nvSpPr>
          <p:cNvPr id="11" name="Arc 10"/>
          <p:cNvSpPr/>
          <p:nvPr/>
        </p:nvSpPr>
        <p:spPr>
          <a:xfrm flipH="1">
            <a:off x="1073130" y="1428749"/>
            <a:ext cx="814981" cy="238125"/>
          </a:xfrm>
          <a:prstGeom prst="arc">
            <a:avLst>
              <a:gd name="adj1" fmla="val 10848964"/>
              <a:gd name="adj2" fmla="val 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58907" y="1733550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11.00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2392680" y="1733550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11.05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3215640" y="1733550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11.10</a:t>
            </a:r>
            <a:endParaRPr lang="en-US" sz="1600" dirty="0"/>
          </a:p>
        </p:txBody>
      </p:sp>
      <p:sp>
        <p:nvSpPr>
          <p:cNvPr id="16" name="Arc 15"/>
          <p:cNvSpPr/>
          <p:nvPr/>
        </p:nvSpPr>
        <p:spPr>
          <a:xfrm flipH="1">
            <a:off x="1896092" y="1428749"/>
            <a:ext cx="814981" cy="238125"/>
          </a:xfrm>
          <a:prstGeom prst="arc">
            <a:avLst>
              <a:gd name="adj1" fmla="val 10848964"/>
              <a:gd name="adj2" fmla="val 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flipH="1">
            <a:off x="2727030" y="1419225"/>
            <a:ext cx="814981" cy="238125"/>
          </a:xfrm>
          <a:prstGeom prst="arc">
            <a:avLst>
              <a:gd name="adj1" fmla="val 10848964"/>
              <a:gd name="adj2" fmla="val 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39561" y="1069835"/>
            <a:ext cx="745717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 </a:t>
            </a:r>
            <a:r>
              <a:rPr lang="en-US" sz="1400" dirty="0" err="1" smtClean="0"/>
              <a:t>menit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962263" y="1068345"/>
            <a:ext cx="745717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 </a:t>
            </a:r>
            <a:r>
              <a:rPr lang="en-US" sz="1400" dirty="0" err="1" smtClean="0"/>
              <a:t>menit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814704" y="1069836"/>
            <a:ext cx="745717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 </a:t>
            </a:r>
            <a:r>
              <a:rPr lang="en-US" sz="1400" dirty="0" err="1" smtClean="0"/>
              <a:t>menit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511783" y="1165678"/>
            <a:ext cx="3124200" cy="58477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Jadi</a:t>
            </a:r>
            <a:r>
              <a:rPr lang="en-US" sz="1600" dirty="0" smtClean="0"/>
              <a:t>, 15 </a:t>
            </a:r>
            <a:r>
              <a:rPr lang="en-US" sz="1600" dirty="0" err="1" smtClean="0"/>
              <a:t>menit</a:t>
            </a:r>
            <a:r>
              <a:rPr lang="en-US" sz="1600" dirty="0" smtClean="0"/>
              <a:t> </a:t>
            </a:r>
            <a:r>
              <a:rPr lang="en-US" sz="1600" dirty="0" err="1" smtClean="0"/>
              <a:t>sebelum</a:t>
            </a:r>
            <a:r>
              <a:rPr lang="en-US" sz="1600" dirty="0" smtClean="0"/>
              <a:t> </a:t>
            </a:r>
            <a:r>
              <a:rPr lang="en-US" sz="1600" dirty="0" err="1" smtClean="0"/>
              <a:t>pukul</a:t>
            </a:r>
            <a:r>
              <a:rPr lang="en-US" sz="1600" dirty="0" smtClean="0"/>
              <a:t> 11.10 </a:t>
            </a:r>
            <a:r>
              <a:rPr lang="en-US" sz="1600" dirty="0" err="1" smtClean="0"/>
              <a:t>adalah</a:t>
            </a:r>
            <a:r>
              <a:rPr lang="en-US" sz="1600" dirty="0" smtClean="0"/>
              <a:t> </a:t>
            </a:r>
            <a:r>
              <a:rPr lang="en-US" sz="1600" dirty="0" err="1" smtClean="0"/>
              <a:t>pukul</a:t>
            </a:r>
            <a:r>
              <a:rPr lang="en-US" sz="1600" dirty="0" smtClean="0"/>
              <a:t> 10.55.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34957" y="2258020"/>
            <a:ext cx="4421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Ibu</a:t>
            </a:r>
            <a:r>
              <a:rPr lang="en-US" dirty="0" smtClean="0"/>
              <a:t> </a:t>
            </a:r>
            <a:r>
              <a:rPr lang="en-US" dirty="0" err="1" smtClean="0"/>
              <a:t>berangkat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pasar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07.15.</a:t>
            </a:r>
          </a:p>
          <a:p>
            <a:r>
              <a:rPr lang="en-US" dirty="0" err="1" smtClean="0"/>
              <a:t>Ibu</a:t>
            </a:r>
            <a:r>
              <a:rPr lang="en-US" dirty="0" smtClean="0"/>
              <a:t> </a:t>
            </a:r>
            <a:r>
              <a:rPr lang="en-US" dirty="0" err="1" smtClean="0"/>
              <a:t>tiba</a:t>
            </a:r>
            <a:r>
              <a:rPr lang="en-US" dirty="0" smtClean="0"/>
              <a:t> di </a:t>
            </a:r>
            <a:r>
              <a:rPr lang="en-US" dirty="0" err="1" smtClean="0"/>
              <a:t>pasar</a:t>
            </a:r>
            <a:r>
              <a:rPr lang="en-US" dirty="0" smtClean="0"/>
              <a:t> </a:t>
            </a:r>
            <a:r>
              <a:rPr lang="en-US" dirty="0" err="1" smtClean="0"/>
              <a:t>pukul</a:t>
            </a:r>
            <a:r>
              <a:rPr lang="en-US" dirty="0" smtClean="0"/>
              <a:t> 07.35.</a:t>
            </a:r>
          </a:p>
          <a:p>
            <a:r>
              <a:rPr lang="en-US" dirty="0" err="1" smtClean="0"/>
              <a:t>Berapa</a:t>
            </a:r>
            <a:r>
              <a:rPr lang="en-US" dirty="0" smtClean="0"/>
              <a:t> </a:t>
            </a:r>
            <a:r>
              <a:rPr lang="en-US" dirty="0" err="1" smtClean="0"/>
              <a:t>menit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perjalanan</a:t>
            </a:r>
            <a:r>
              <a:rPr lang="en-US" dirty="0" smtClean="0"/>
              <a:t> </a:t>
            </a:r>
            <a:r>
              <a:rPr lang="en-US" dirty="0" err="1" smtClean="0"/>
              <a:t>Ibu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pasar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257800" y="2031336"/>
            <a:ext cx="2563606" cy="2559558"/>
            <a:chOff x="1004197" y="1581150"/>
            <a:chExt cx="2563606" cy="2559558"/>
          </a:xfrm>
        </p:grpSpPr>
        <p:grpSp>
          <p:nvGrpSpPr>
            <p:cNvPr id="26" name="Group 25"/>
            <p:cNvGrpSpPr/>
            <p:nvPr/>
          </p:nvGrpSpPr>
          <p:grpSpPr>
            <a:xfrm>
              <a:off x="1004197" y="1581150"/>
              <a:ext cx="2563606" cy="2559558"/>
              <a:chOff x="1004197" y="1581150"/>
              <a:chExt cx="2563606" cy="2559558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197" y="1581150"/>
                <a:ext cx="2563606" cy="2559558"/>
              </a:xfrm>
              <a:prstGeom prst="rect">
                <a:avLst/>
              </a:prstGeom>
            </p:spPr>
          </p:pic>
          <p:sp>
            <p:nvSpPr>
              <p:cNvPr id="30" name="Oval 29"/>
              <p:cNvSpPr/>
              <p:nvPr/>
            </p:nvSpPr>
            <p:spPr>
              <a:xfrm>
                <a:off x="2240089" y="2815018"/>
                <a:ext cx="91821" cy="918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 flipH="1">
              <a:off x="1937649" y="2878801"/>
              <a:ext cx="323874" cy="316576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86002" y="2862262"/>
              <a:ext cx="534278" cy="11776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 flipH="1">
            <a:off x="6248400" y="3339100"/>
            <a:ext cx="291202" cy="451850"/>
          </a:xfrm>
          <a:prstGeom prst="line">
            <a:avLst/>
          </a:prstGeom>
          <a:ln w="381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c 35"/>
          <p:cNvSpPr/>
          <p:nvPr/>
        </p:nvSpPr>
        <p:spPr>
          <a:xfrm>
            <a:off x="5607050" y="2719685"/>
            <a:ext cx="2087354" cy="1757065"/>
          </a:xfrm>
          <a:prstGeom prst="arc">
            <a:avLst>
              <a:gd name="adj1" fmla="val 21099775"/>
              <a:gd name="adj2" fmla="val 8348766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612946" y="4107418"/>
            <a:ext cx="1023037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menit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33400" y="3522643"/>
            <a:ext cx="3124200" cy="58477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Jadi</a:t>
            </a:r>
            <a:r>
              <a:rPr lang="en-US" sz="1600" dirty="0" smtClean="0"/>
              <a:t>, </a:t>
            </a:r>
            <a:r>
              <a:rPr lang="en-US" sz="1600" dirty="0" err="1" smtClean="0"/>
              <a:t>waktu</a:t>
            </a:r>
            <a:r>
              <a:rPr lang="en-US" sz="1600" dirty="0" smtClean="0"/>
              <a:t> </a:t>
            </a:r>
            <a:r>
              <a:rPr lang="en-US" sz="1600" dirty="0" err="1" smtClean="0"/>
              <a:t>perjalanan</a:t>
            </a:r>
            <a:r>
              <a:rPr lang="en-US" sz="1600" dirty="0" smtClean="0"/>
              <a:t> </a:t>
            </a:r>
            <a:r>
              <a:rPr lang="en-US" sz="1600" dirty="0" err="1" smtClean="0"/>
              <a:t>Ibu</a:t>
            </a:r>
            <a:r>
              <a:rPr lang="en-US" sz="1600" dirty="0" smtClean="0"/>
              <a:t> </a:t>
            </a:r>
            <a:r>
              <a:rPr lang="en-US" sz="1600" dirty="0" err="1" smtClean="0"/>
              <a:t>ke</a:t>
            </a:r>
            <a:r>
              <a:rPr lang="en-US" sz="1600" dirty="0" smtClean="0"/>
              <a:t> </a:t>
            </a:r>
            <a:r>
              <a:rPr lang="en-US" sz="1600" dirty="0" err="1" smtClean="0"/>
              <a:t>pasar</a:t>
            </a:r>
            <a:r>
              <a:rPr lang="en-US" sz="1600" dirty="0" smtClean="0"/>
              <a:t> </a:t>
            </a:r>
            <a:r>
              <a:rPr lang="en-US" sz="1600" dirty="0" err="1" smtClean="0"/>
              <a:t>adalah</a:t>
            </a:r>
            <a:r>
              <a:rPr lang="en-US" sz="1600" dirty="0" smtClean="0"/>
              <a:t> 20 </a:t>
            </a:r>
            <a:r>
              <a:rPr lang="en-US" sz="1600" dirty="0" err="1" smtClean="0"/>
              <a:t>menit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40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1" grpId="0" animBg="1"/>
      <p:bldP spid="12" grpId="0"/>
      <p:bldP spid="13" grpId="0"/>
      <p:bldP spid="14" grpId="0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4196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68580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B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Pengukuran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Panjang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854782"/>
            <a:ext cx="1923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Satuan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Tak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Baku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350" y="1254892"/>
            <a:ext cx="606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satuan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baku</a:t>
            </a:r>
            <a:r>
              <a:rPr lang="en-US" dirty="0" smtClean="0"/>
              <a:t>: </a:t>
            </a:r>
            <a:r>
              <a:rPr lang="en-US" b="1" dirty="0" err="1" smtClean="0"/>
              <a:t>korek</a:t>
            </a:r>
            <a:r>
              <a:rPr lang="en-US" b="1" dirty="0" smtClean="0"/>
              <a:t> </a:t>
            </a:r>
            <a:r>
              <a:rPr lang="en-US" b="1" dirty="0" err="1" smtClean="0"/>
              <a:t>api</a:t>
            </a:r>
            <a:r>
              <a:rPr lang="en-US" dirty="0" smtClean="0"/>
              <a:t>, </a:t>
            </a:r>
            <a:r>
              <a:rPr lang="en-US" b="1" dirty="0" err="1" smtClean="0"/>
              <a:t>klip</a:t>
            </a:r>
            <a:r>
              <a:rPr lang="en-US" b="1" dirty="0" smtClean="0"/>
              <a:t> </a:t>
            </a:r>
            <a:r>
              <a:rPr lang="en-US" b="1" dirty="0" err="1" smtClean="0"/>
              <a:t>kertas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sebagainya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7"/>
          <a:stretch/>
        </p:blipFill>
        <p:spPr>
          <a:xfrm>
            <a:off x="650739" y="1657350"/>
            <a:ext cx="3765304" cy="8624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3" b="78125"/>
          <a:stretch/>
        </p:blipFill>
        <p:spPr>
          <a:xfrm>
            <a:off x="5373878" y="2355442"/>
            <a:ext cx="2017522" cy="2017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6"/>
          <a:stretch/>
        </p:blipFill>
        <p:spPr>
          <a:xfrm>
            <a:off x="3029839" y="3310880"/>
            <a:ext cx="2797683" cy="6198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131" r="75305"/>
          <a:stretch/>
        </p:blipFill>
        <p:spPr>
          <a:xfrm>
            <a:off x="650738" y="2553437"/>
            <a:ext cx="932561" cy="1501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131" r="75305"/>
          <a:stretch/>
        </p:blipFill>
        <p:spPr>
          <a:xfrm>
            <a:off x="1583299" y="2555723"/>
            <a:ext cx="932561" cy="1501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131" r="75305"/>
          <a:stretch/>
        </p:blipFill>
        <p:spPr>
          <a:xfrm>
            <a:off x="2515860" y="2553437"/>
            <a:ext cx="932561" cy="1501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131" r="75305"/>
          <a:stretch/>
        </p:blipFill>
        <p:spPr>
          <a:xfrm>
            <a:off x="5450078" y="2553427"/>
            <a:ext cx="932561" cy="1501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131" r="75305"/>
          <a:stretch/>
        </p:blipFill>
        <p:spPr>
          <a:xfrm>
            <a:off x="6382639" y="2553427"/>
            <a:ext cx="932561" cy="1501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131" r="75305"/>
          <a:stretch/>
        </p:blipFill>
        <p:spPr>
          <a:xfrm>
            <a:off x="3448421" y="2553437"/>
            <a:ext cx="932561" cy="15011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131" r="75305"/>
          <a:stretch/>
        </p:blipFill>
        <p:spPr>
          <a:xfrm>
            <a:off x="3029839" y="3961979"/>
            <a:ext cx="932561" cy="1501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131" r="75305"/>
          <a:stretch/>
        </p:blipFill>
        <p:spPr>
          <a:xfrm>
            <a:off x="3962400" y="3961979"/>
            <a:ext cx="932561" cy="1501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131" r="75305"/>
          <a:stretch/>
        </p:blipFill>
        <p:spPr>
          <a:xfrm>
            <a:off x="4894961" y="3961979"/>
            <a:ext cx="932561" cy="15011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221114" y="2772878"/>
            <a:ext cx="2589491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Panjang</a:t>
            </a:r>
            <a:r>
              <a:rPr lang="en-US" dirty="0" smtClean="0"/>
              <a:t> </a:t>
            </a:r>
            <a:r>
              <a:rPr lang="en-US" dirty="0" err="1" smtClean="0"/>
              <a:t>sisir</a:t>
            </a:r>
            <a:r>
              <a:rPr lang="en-US" dirty="0" smtClean="0"/>
              <a:t> = 4 </a:t>
            </a:r>
            <a:r>
              <a:rPr lang="en-US" dirty="0" err="1" smtClean="0"/>
              <a:t>korek</a:t>
            </a:r>
            <a:r>
              <a:rPr lang="en-US" dirty="0" smtClean="0"/>
              <a:t> </a:t>
            </a:r>
            <a:r>
              <a:rPr lang="en-US" dirty="0" err="1" smtClean="0"/>
              <a:t>api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998402" y="2772878"/>
            <a:ext cx="277864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Panjang</a:t>
            </a:r>
            <a:r>
              <a:rPr lang="en-US" dirty="0" smtClean="0"/>
              <a:t> </a:t>
            </a:r>
            <a:r>
              <a:rPr lang="en-US" dirty="0" err="1" smtClean="0"/>
              <a:t>pensil</a:t>
            </a:r>
            <a:r>
              <a:rPr lang="en-US" dirty="0" smtClean="0"/>
              <a:t> = 2 </a:t>
            </a:r>
            <a:r>
              <a:rPr lang="en-US" dirty="0" err="1" smtClean="0"/>
              <a:t>korek</a:t>
            </a:r>
            <a:r>
              <a:rPr lang="en-US" dirty="0" smtClean="0"/>
              <a:t> </a:t>
            </a:r>
            <a:r>
              <a:rPr lang="en-US" dirty="0" err="1" smtClean="0"/>
              <a:t>api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972689" y="4176244"/>
            <a:ext cx="2898870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Panjang</a:t>
            </a:r>
            <a:r>
              <a:rPr lang="en-US" dirty="0" smtClean="0"/>
              <a:t> </a:t>
            </a:r>
            <a:r>
              <a:rPr lang="en-US" dirty="0" err="1" smtClean="0"/>
              <a:t>sendok</a:t>
            </a:r>
            <a:r>
              <a:rPr lang="en-US" dirty="0" smtClean="0"/>
              <a:t> = 3 </a:t>
            </a:r>
            <a:r>
              <a:rPr lang="en-US" dirty="0" err="1" smtClean="0"/>
              <a:t>korek</a:t>
            </a:r>
            <a:r>
              <a:rPr lang="en-US" dirty="0" smtClean="0"/>
              <a:t> </a:t>
            </a:r>
            <a:r>
              <a:rPr lang="en-US" dirty="0" err="1" smtClean="0"/>
              <a:t>api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21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4800" y="361950"/>
            <a:ext cx="3765305" cy="1484860"/>
            <a:chOff x="650738" y="1657350"/>
            <a:chExt cx="3765305" cy="14848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17"/>
            <a:stretch/>
          </p:blipFill>
          <p:spPr>
            <a:xfrm>
              <a:off x="650739" y="1657350"/>
              <a:ext cx="3765304" cy="8624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9131" r="75305"/>
            <a:stretch/>
          </p:blipFill>
          <p:spPr>
            <a:xfrm>
              <a:off x="650738" y="2553437"/>
              <a:ext cx="932561" cy="1501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9131" r="75305"/>
            <a:stretch/>
          </p:blipFill>
          <p:spPr>
            <a:xfrm>
              <a:off x="1583299" y="2555723"/>
              <a:ext cx="932561" cy="15011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9131" r="75305"/>
            <a:stretch/>
          </p:blipFill>
          <p:spPr>
            <a:xfrm>
              <a:off x="2515860" y="2553437"/>
              <a:ext cx="932561" cy="1501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9131" r="75305"/>
            <a:stretch/>
          </p:blipFill>
          <p:spPr>
            <a:xfrm>
              <a:off x="3448421" y="2553437"/>
              <a:ext cx="932561" cy="15011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1114" y="2772878"/>
              <a:ext cx="2647200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Panjang</a:t>
              </a:r>
              <a:r>
                <a:rPr lang="en-US" dirty="0" smtClean="0"/>
                <a:t> </a:t>
              </a:r>
              <a:r>
                <a:rPr lang="en-US" dirty="0" err="1" smtClean="0"/>
                <a:t>sisir</a:t>
              </a:r>
              <a:r>
                <a:rPr lang="en-US" dirty="0" smtClean="0"/>
                <a:t> = 4 </a:t>
              </a:r>
              <a:r>
                <a:rPr lang="en-US" dirty="0" err="1" smtClean="0"/>
                <a:t>korek</a:t>
              </a:r>
              <a:r>
                <a:rPr lang="en-US" dirty="0" smtClean="0"/>
                <a:t> </a:t>
              </a:r>
              <a:r>
                <a:rPr lang="en-US" dirty="0" err="1" smtClean="0"/>
                <a:t>api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57775" y="1002465"/>
            <a:ext cx="2836354" cy="786768"/>
            <a:chOff x="4998402" y="2355442"/>
            <a:chExt cx="2836354" cy="7867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43" b="78125"/>
            <a:stretch/>
          </p:blipFill>
          <p:spPr>
            <a:xfrm>
              <a:off x="5373878" y="2355442"/>
              <a:ext cx="2017522" cy="2017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9131" r="75305"/>
            <a:stretch/>
          </p:blipFill>
          <p:spPr>
            <a:xfrm>
              <a:off x="5450078" y="2553427"/>
              <a:ext cx="932561" cy="15011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9131" r="75305"/>
            <a:stretch/>
          </p:blipFill>
          <p:spPr>
            <a:xfrm>
              <a:off x="6382639" y="2553427"/>
              <a:ext cx="932561" cy="15011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98402" y="2772878"/>
              <a:ext cx="2836354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Panjang</a:t>
              </a:r>
              <a:r>
                <a:rPr lang="en-US" dirty="0" smtClean="0"/>
                <a:t> </a:t>
              </a:r>
              <a:r>
                <a:rPr lang="en-US" dirty="0" err="1" smtClean="0"/>
                <a:t>pensil</a:t>
              </a:r>
              <a:r>
                <a:rPr lang="en-US" dirty="0" smtClean="0"/>
                <a:t> = 2 </a:t>
              </a:r>
              <a:r>
                <a:rPr lang="en-US" dirty="0" err="1" smtClean="0"/>
                <a:t>korek</a:t>
              </a:r>
              <a:r>
                <a:rPr lang="en-US" dirty="0" smtClean="0"/>
                <a:t> </a:t>
              </a:r>
              <a:r>
                <a:rPr lang="en-US" dirty="0" err="1" smtClean="0"/>
                <a:t>api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1476" y="2462851"/>
            <a:ext cx="2956579" cy="1234696"/>
            <a:chOff x="2972689" y="3310880"/>
            <a:chExt cx="2956579" cy="12346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86"/>
            <a:stretch/>
          </p:blipFill>
          <p:spPr>
            <a:xfrm>
              <a:off x="3029839" y="3310880"/>
              <a:ext cx="2797683" cy="61985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9131" r="75305"/>
            <a:stretch/>
          </p:blipFill>
          <p:spPr>
            <a:xfrm>
              <a:off x="3029839" y="3961979"/>
              <a:ext cx="932561" cy="15011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9131" r="75305"/>
            <a:stretch/>
          </p:blipFill>
          <p:spPr>
            <a:xfrm>
              <a:off x="3962400" y="3961979"/>
              <a:ext cx="932561" cy="15011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9131" r="75305"/>
            <a:stretch/>
          </p:blipFill>
          <p:spPr>
            <a:xfrm>
              <a:off x="4894961" y="3961979"/>
              <a:ext cx="932561" cy="15011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972689" y="4176244"/>
              <a:ext cx="2956579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Panjang</a:t>
              </a:r>
              <a:r>
                <a:rPr lang="en-US" dirty="0" smtClean="0"/>
                <a:t> </a:t>
              </a:r>
              <a:r>
                <a:rPr lang="en-US" dirty="0" err="1" smtClean="0"/>
                <a:t>sendok</a:t>
              </a:r>
              <a:r>
                <a:rPr lang="en-US" dirty="0" smtClean="0"/>
                <a:t> = 3 </a:t>
              </a:r>
              <a:r>
                <a:rPr lang="en-US" dirty="0" err="1" smtClean="0"/>
                <a:t>korek</a:t>
              </a:r>
              <a:r>
                <a:rPr lang="en-US" dirty="0" smtClean="0"/>
                <a:t> </a:t>
              </a:r>
              <a:r>
                <a:rPr lang="en-US" dirty="0" err="1" smtClean="0"/>
                <a:t>api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307838" y="2119813"/>
            <a:ext cx="3305713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Sendok</a:t>
            </a:r>
            <a:r>
              <a:rPr lang="en-US" dirty="0" smtClean="0"/>
              <a:t>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panjang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pensil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07838" y="2596063"/>
            <a:ext cx="3038845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Sendok</a:t>
            </a:r>
            <a:r>
              <a:rPr lang="en-US" dirty="0" smtClean="0"/>
              <a:t>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pendek</a:t>
            </a:r>
            <a:r>
              <a:rPr lang="en-US" b="1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sisir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307838" y="3055110"/>
            <a:ext cx="4268348" cy="646331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Urutan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yang </a:t>
            </a:r>
            <a:r>
              <a:rPr lang="en-US" dirty="0" err="1" smtClean="0"/>
              <a:t>terpanjang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:</a:t>
            </a:r>
          </a:p>
          <a:p>
            <a:r>
              <a:rPr lang="en-US" b="1" dirty="0" err="1" smtClean="0"/>
              <a:t>sisir</a:t>
            </a:r>
            <a:r>
              <a:rPr lang="en-US" dirty="0" smtClean="0"/>
              <a:t>, </a:t>
            </a:r>
            <a:r>
              <a:rPr lang="en-US" b="1" dirty="0" err="1" smtClean="0"/>
              <a:t>sendok</a:t>
            </a:r>
            <a:r>
              <a:rPr lang="en-US" dirty="0" smtClean="0"/>
              <a:t>, </a:t>
            </a:r>
            <a:r>
              <a:rPr lang="en-US" b="1" dirty="0" err="1" smtClean="0"/>
              <a:t>pensil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307838" y="3790950"/>
            <a:ext cx="4218655" cy="646331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Urutan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yang </a:t>
            </a:r>
            <a:r>
              <a:rPr lang="en-US" dirty="0" err="1" smtClean="0"/>
              <a:t>terpendek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:</a:t>
            </a:r>
          </a:p>
          <a:p>
            <a:r>
              <a:rPr lang="en-US" b="1" dirty="0" err="1" smtClean="0"/>
              <a:t>pensil</a:t>
            </a:r>
            <a:r>
              <a:rPr lang="en-US" dirty="0" smtClean="0"/>
              <a:t>, </a:t>
            </a:r>
            <a:r>
              <a:rPr lang="en-US" b="1" dirty="0" err="1" smtClean="0"/>
              <a:t>sendok</a:t>
            </a:r>
            <a:r>
              <a:rPr lang="en-US" dirty="0" smtClean="0"/>
              <a:t>, </a:t>
            </a:r>
            <a:r>
              <a:rPr lang="en-US" b="1" dirty="0" err="1" smtClean="0"/>
              <a:t>sisir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8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85750"/>
            <a:ext cx="2681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Alat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Ukur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Panjang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Baku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3207" y="1485622"/>
            <a:ext cx="3052978" cy="1051462"/>
            <a:chOff x="413207" y="1485622"/>
            <a:chExt cx="3052978" cy="10514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43106">
              <a:off x="413207" y="1485622"/>
              <a:ext cx="3052978" cy="5604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77796" y="2167752"/>
              <a:ext cx="1092992" cy="369332"/>
            </a:xfrm>
            <a:prstGeom prst="rect">
              <a:avLst/>
            </a:prstGeom>
            <a:solidFill>
              <a:srgbClr val="CCFF6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Penggaris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91000" y="809978"/>
            <a:ext cx="2362200" cy="1740370"/>
            <a:chOff x="4191000" y="809978"/>
            <a:chExt cx="2362200" cy="17403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809978"/>
              <a:ext cx="2362200" cy="129128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656006" y="2181016"/>
              <a:ext cx="1432187" cy="369332"/>
            </a:xfrm>
            <a:prstGeom prst="rect">
              <a:avLst/>
            </a:prstGeom>
            <a:solidFill>
              <a:srgbClr val="CCFF6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Meteran</a:t>
              </a:r>
              <a:r>
                <a:rPr lang="en-US" dirty="0" smtClean="0"/>
                <a:t> </a:t>
              </a:r>
              <a:r>
                <a:rPr lang="en-US" dirty="0" err="1" smtClean="0"/>
                <a:t>kain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21647" y="2829894"/>
            <a:ext cx="1788213" cy="1644432"/>
            <a:chOff x="2321647" y="2829894"/>
            <a:chExt cx="1788213" cy="16444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647" y="2829894"/>
              <a:ext cx="1633728" cy="127147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43414" y="4104994"/>
              <a:ext cx="1766446" cy="369332"/>
            </a:xfrm>
            <a:prstGeom prst="rect">
              <a:avLst/>
            </a:prstGeom>
            <a:solidFill>
              <a:srgbClr val="CCFF6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Meteran</a:t>
              </a:r>
              <a:r>
                <a:rPr lang="en-US" dirty="0" smtClean="0"/>
                <a:t> </a:t>
              </a:r>
              <a:r>
                <a:rPr lang="en-US" dirty="0" err="1" smtClean="0"/>
                <a:t>rol</a:t>
              </a:r>
              <a:r>
                <a:rPr lang="en-US" dirty="0" smtClean="0"/>
                <a:t> </a:t>
              </a:r>
              <a:r>
                <a:rPr lang="en-US" dirty="0" err="1" smtClean="0"/>
                <a:t>kecil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09338" y="1765864"/>
            <a:ext cx="1962912" cy="2623018"/>
            <a:chOff x="6509338" y="1765864"/>
            <a:chExt cx="1962912" cy="26230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9338" y="1765864"/>
              <a:ext cx="1962912" cy="216103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03790" y="4019550"/>
              <a:ext cx="1868460" cy="369332"/>
            </a:xfrm>
            <a:prstGeom prst="rect">
              <a:avLst/>
            </a:prstGeom>
            <a:solidFill>
              <a:srgbClr val="CCFF6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Meteran</a:t>
              </a:r>
              <a:r>
                <a:rPr lang="en-US" dirty="0" smtClean="0"/>
                <a:t> </a:t>
              </a:r>
              <a:r>
                <a:rPr lang="en-US" dirty="0" err="1" smtClean="0"/>
                <a:t>rol</a:t>
              </a:r>
              <a:r>
                <a:rPr lang="en-US" dirty="0" smtClean="0"/>
                <a:t> </a:t>
              </a:r>
              <a:r>
                <a:rPr lang="en-US" dirty="0" err="1" smtClean="0"/>
                <a:t>besar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68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625</Words>
  <Application>Microsoft Office PowerPoint</Application>
  <PresentationFormat>On-screen Show (16:9)</PresentationFormat>
  <Paragraphs>163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115</cp:revision>
  <cp:lastPrinted>2022-04-09T01:52:42Z</cp:lastPrinted>
  <dcterms:created xsi:type="dcterms:W3CDTF">2022-01-17T01:37:52Z</dcterms:created>
  <dcterms:modified xsi:type="dcterms:W3CDTF">2022-08-01T01:11:31Z</dcterms:modified>
</cp:coreProperties>
</file>