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62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71" r:id="rId14"/>
    <p:sldId id="29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449"/>
    <a:srgbClr val="87C43B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56" autoAdjust="0"/>
  </p:normalViewPr>
  <p:slideViewPr>
    <p:cSldViewPr>
      <p:cViewPr varScale="1">
        <p:scale>
          <a:sx n="87" d="100"/>
          <a:sy n="87" d="100"/>
        </p:scale>
        <p:origin x="9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“PAI” </a:t>
            </a:r>
            <a:r>
              <a:rPr lang="en-US" dirty="0" err="1" smtClean="0"/>
              <a:t>diubah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cover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F5A9D-10F2-41B3-6A17-E457D05E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B7BAA0-B920-B36C-F2C4-22B2DC526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873EC5-7A5A-AFD9-FFEA-EF8C29F0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6BF7-957D-402C-943D-6F17083D4215}" type="datetimeFigureOut">
              <a:rPr lang="en-ID" smtClean="0"/>
              <a:t>8/22/2022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C57354-647E-3A0E-4DB8-0FF1812B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64990B-D199-06D6-6BBD-4F303C45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DE46-6741-41F8-B8A4-4866BE36361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517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549" y="2977351"/>
            <a:ext cx="175272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 smtClean="0">
                <a:solidFill>
                  <a:srgbClr val="36B449"/>
                </a:solidFill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36B449"/>
                </a:solidFill>
                <a:cs typeface="Arial" pitchFamily="34" charset="0"/>
              </a:rPr>
              <a:t> Agama Islam </a:t>
            </a:r>
            <a:r>
              <a:rPr lang="en-US" sz="3200" b="1" dirty="0" err="1" smtClean="0">
                <a:solidFill>
                  <a:srgbClr val="36B449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36B449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36B449"/>
                </a:solidFill>
                <a:cs typeface="Arial" pitchFamily="34" charset="0"/>
              </a:rPr>
              <a:t>Budi </a:t>
            </a:r>
            <a:r>
              <a:rPr lang="en-US" sz="3200" b="1" dirty="0" err="1" smtClean="0">
                <a:solidFill>
                  <a:srgbClr val="36B449"/>
                </a:solidFill>
                <a:cs typeface="Arial" pitchFamily="34" charset="0"/>
              </a:rPr>
              <a:t>Pekerti</a:t>
            </a:r>
            <a:endParaRPr lang="en-US" sz="3200" b="1" dirty="0" smtClean="0">
              <a:solidFill>
                <a:srgbClr val="36B449"/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08973" y="971550"/>
            <a:ext cx="2212005" cy="3124201"/>
            <a:chOff x="1308973" y="971550"/>
            <a:chExt cx="2212005" cy="3124201"/>
          </a:xfrm>
        </p:grpSpPr>
        <p:sp>
          <p:nvSpPr>
            <p:cNvPr id="13" name="Cube 12"/>
            <p:cNvSpPr/>
            <p:nvPr/>
          </p:nvSpPr>
          <p:spPr>
            <a:xfrm>
              <a:off x="1308973" y="971550"/>
              <a:ext cx="2212005" cy="3124201"/>
            </a:xfrm>
            <a:prstGeom prst="cube">
              <a:avLst>
                <a:gd name="adj" fmla="val 3711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973" y="1068648"/>
              <a:ext cx="2120027" cy="3027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AB684E-6189-3CE3-9A87-730DD37B2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2"/>
            <a:ext cx="9144000" cy="529999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1B1F918B-8762-F9ED-11E8-6641FF2FF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25436"/>
              </p:ext>
            </p:extLst>
          </p:nvPr>
        </p:nvGraphicFramePr>
        <p:xfrm>
          <a:off x="2379356" y="1239429"/>
          <a:ext cx="6383644" cy="323691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191822">
                  <a:extLst>
                    <a:ext uri="{9D8B030D-6E8A-4147-A177-3AD203B41FA5}">
                      <a16:colId xmlns:a16="http://schemas.microsoft.com/office/drawing/2014/main" xmlns="" val="2435090424"/>
                    </a:ext>
                  </a:extLst>
                </a:gridCol>
                <a:gridCol w="3191822">
                  <a:extLst>
                    <a:ext uri="{9D8B030D-6E8A-4147-A177-3AD203B41FA5}">
                      <a16:colId xmlns:a16="http://schemas.microsoft.com/office/drawing/2014/main" xmlns="" val="2053838841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Aku </a:t>
                      </a:r>
                      <a:r>
                        <a:rPr lang="en-US" sz="1800" b="0" dirty="0" err="1">
                          <a:latin typeface="+mn-lt"/>
                        </a:rPr>
                        <a:t>berlindung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kepada</a:t>
                      </a:r>
                      <a:r>
                        <a:rPr lang="en-US" sz="1800" b="0" dirty="0">
                          <a:latin typeface="+mn-lt"/>
                        </a:rPr>
                        <a:t> Allah </a:t>
                      </a:r>
                      <a:r>
                        <a:rPr lang="en-US" sz="1800" b="0" dirty="0" err="1">
                          <a:latin typeface="+mn-lt"/>
                        </a:rPr>
                        <a:t>dari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godaan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setan</a:t>
                      </a:r>
                      <a:r>
                        <a:rPr lang="en-US" sz="1800" b="0" dirty="0">
                          <a:latin typeface="+mn-lt"/>
                        </a:rPr>
                        <a:t> yang </a:t>
                      </a:r>
                      <a:r>
                        <a:rPr lang="en-US" sz="1800" b="0" dirty="0" err="1">
                          <a:latin typeface="+mn-lt"/>
                        </a:rPr>
                        <a:t>terkutuk</a:t>
                      </a:r>
                      <a:endParaRPr lang="en-ID" sz="18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kern="1200" dirty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أَعُوذُ بِاللّٰهِ مِنَ الشَّيْطٰانِ الرَّجِيمِ</a:t>
                      </a:r>
                      <a:endParaRPr lang="en-ID" sz="2700" kern="1200" dirty="0">
                        <a:solidFill>
                          <a:schemeClr val="tx1"/>
                        </a:solidFill>
                        <a:effectLst/>
                        <a:latin typeface="Adobe Naskh Medium" panose="01010101010101010101" pitchFamily="50" charset="-78"/>
                        <a:ea typeface="+mn-ea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665354394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+mn-lt"/>
                        </a:rPr>
                        <a:t>Dengan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nama</a:t>
                      </a:r>
                      <a:r>
                        <a:rPr lang="en-US" sz="1800" b="0" dirty="0">
                          <a:latin typeface="+mn-lt"/>
                        </a:rPr>
                        <a:t> Allah Yang </a:t>
                      </a:r>
                      <a:r>
                        <a:rPr lang="en-US" sz="1800" b="0" dirty="0" err="1">
                          <a:latin typeface="+mn-lt"/>
                        </a:rPr>
                        <a:t>Maha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Pengasih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lagi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Maha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Penyayang</a:t>
                      </a:r>
                      <a:endParaRPr lang="en-ID" sz="18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kern="1200" dirty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بِسْمِ اللّٰهِ الرَّحْمٰنِ الرَّحِيْمِ</a:t>
                      </a:r>
                      <a:endParaRPr lang="en-ID" sz="2700" kern="1200" dirty="0">
                        <a:solidFill>
                          <a:schemeClr val="tx1"/>
                        </a:solidFill>
                        <a:effectLst/>
                        <a:latin typeface="Adobe Naskh Medium" panose="01010101010101010101" pitchFamily="50" charset="-78"/>
                        <a:ea typeface="+mn-ea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768442498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en-ID" sz="1800" b="0" dirty="0" err="1">
                          <a:latin typeface="+mn-lt"/>
                        </a:rPr>
                        <a:t>Katakanlah</a:t>
                      </a:r>
                      <a:r>
                        <a:rPr lang="en-ID" sz="1800" b="0" dirty="0">
                          <a:latin typeface="+mn-lt"/>
                        </a:rPr>
                        <a:t> (Nabi Muhammad), “Aku </a:t>
                      </a:r>
                      <a:r>
                        <a:rPr lang="en-ID" sz="1800" b="0" dirty="0" err="1">
                          <a:latin typeface="+mn-lt"/>
                        </a:rPr>
                        <a:t>berlindung</a:t>
                      </a:r>
                      <a:r>
                        <a:rPr lang="en-ID" sz="1800" b="0" dirty="0">
                          <a:latin typeface="+mn-lt"/>
                        </a:rPr>
                        <a:t> </a:t>
                      </a:r>
                      <a:r>
                        <a:rPr lang="en-ID" sz="1800" b="0" dirty="0" err="1">
                          <a:latin typeface="+mn-lt"/>
                        </a:rPr>
                        <a:t>kepada</a:t>
                      </a:r>
                      <a:r>
                        <a:rPr lang="en-ID" sz="1800" b="0" dirty="0">
                          <a:latin typeface="+mn-lt"/>
                        </a:rPr>
                        <a:t> </a:t>
                      </a:r>
                      <a:r>
                        <a:rPr lang="en-ID" sz="1800" b="0" dirty="0" err="1">
                          <a:latin typeface="+mn-lt"/>
                        </a:rPr>
                        <a:t>Tuhan</a:t>
                      </a:r>
                      <a:r>
                        <a:rPr lang="en-ID" sz="1800" b="0" dirty="0">
                          <a:latin typeface="+mn-lt"/>
                        </a:rPr>
                        <a:t> </a:t>
                      </a:r>
                      <a:r>
                        <a:rPr lang="en-ID" sz="1800" b="0" dirty="0" err="1">
                          <a:latin typeface="+mn-lt"/>
                        </a:rPr>
                        <a:t>manusia</a:t>
                      </a:r>
                      <a:r>
                        <a:rPr lang="en-ID" sz="1800" b="0" dirty="0">
                          <a:latin typeface="+mn-lt"/>
                        </a:rPr>
                        <a:t>,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kern="1200" dirty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قُلْ اَعُوْذُ بِرَبِّ النَّاسِۙ (١)</a:t>
                      </a:r>
                      <a:endParaRPr lang="en-ID" sz="2700" kern="1200" dirty="0">
                        <a:solidFill>
                          <a:schemeClr val="tx1"/>
                        </a:solidFill>
                        <a:effectLst/>
                        <a:latin typeface="Adobe Naskh Medium" panose="01010101010101010101" pitchFamily="50" charset="-78"/>
                        <a:ea typeface="+mn-ea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787582000"/>
                  </a:ext>
                </a:extLst>
              </a:tr>
              <a:tr h="745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b="0" dirty="0">
                          <a:latin typeface="+mn-lt"/>
                        </a:rPr>
                        <a:t>raja </a:t>
                      </a:r>
                      <a:r>
                        <a:rPr lang="en-ID" sz="1800" b="0" dirty="0" err="1">
                          <a:latin typeface="+mn-lt"/>
                        </a:rPr>
                        <a:t>manusia</a:t>
                      </a:r>
                      <a:r>
                        <a:rPr lang="en-ID" sz="1800" b="0" dirty="0">
                          <a:latin typeface="+mn-lt"/>
                        </a:rPr>
                        <a:t>,</a:t>
                      </a:r>
                    </a:p>
                    <a:p>
                      <a:endParaRPr lang="en-ID" sz="18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kern="1200" dirty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مَلِكِ النَّاسِۙ (٢)</a:t>
                      </a:r>
                      <a:endParaRPr lang="en-ID" sz="2700" kern="1200" dirty="0">
                        <a:solidFill>
                          <a:schemeClr val="tx1"/>
                        </a:solidFill>
                        <a:effectLst/>
                        <a:latin typeface="Adobe Naskh Medium" panose="01010101010101010101" pitchFamily="50" charset="-78"/>
                        <a:ea typeface="+mn-ea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16339604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7817" y="895988"/>
            <a:ext cx="2283254" cy="3845149"/>
            <a:chOff x="217817" y="895988"/>
            <a:chExt cx="2283254" cy="3845149"/>
          </a:xfrm>
        </p:grpSpPr>
        <p:pic>
          <p:nvPicPr>
            <p:cNvPr id="1026" name="Picture 2" descr="Boy and girl in qatar costume">
              <a:extLst>
                <a:ext uri="{FF2B5EF4-FFF2-40B4-BE49-F238E27FC236}">
                  <a16:creationId xmlns:a16="http://schemas.microsoft.com/office/drawing/2014/main" xmlns="" id="{0D1CDA4C-E601-E6C6-FDC3-FDB3B749A3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000"/>
            <a:stretch/>
          </p:blipFill>
          <p:spPr bwMode="auto">
            <a:xfrm flipH="1">
              <a:off x="230257" y="895988"/>
              <a:ext cx="2270814" cy="3845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B24F036-4519-D99C-3E23-A86809EF53CD}"/>
                </a:ext>
              </a:extLst>
            </p:cNvPr>
            <p:cNvSpPr txBox="1"/>
            <p:nvPr/>
          </p:nvSpPr>
          <p:spPr>
            <a:xfrm rot="16200000">
              <a:off x="-685138" y="3017505"/>
              <a:ext cx="20829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 err="1" smtClean="0"/>
                <a:t>Sumber</a:t>
              </a:r>
              <a:r>
                <a:rPr lang="en-ID" sz="1200" dirty="0" smtClean="0"/>
                <a:t>: </a:t>
              </a:r>
              <a:r>
                <a:rPr lang="en-ID" sz="1200" i="1" dirty="0"/>
                <a:t>freepik.com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05150" y="113944"/>
            <a:ext cx="5210050" cy="1040090"/>
            <a:chOff x="2105150" y="113944"/>
            <a:chExt cx="5210050" cy="10400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E6BC0FD-0402-434C-E1F7-1DFF3F19F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28" t="41763" r="1610" b="38672"/>
            <a:stretch/>
          </p:blipFill>
          <p:spPr>
            <a:xfrm>
              <a:off x="2105150" y="113944"/>
              <a:ext cx="5210050" cy="104009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696692" y="403156"/>
              <a:ext cx="35149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D" sz="2400" b="1" dirty="0">
                  <a:solidFill>
                    <a:srgbClr val="C00000"/>
                  </a:solidFill>
                </a:rPr>
                <a:t>Ayo </a:t>
              </a:r>
              <a:r>
                <a:rPr lang="en-ID" sz="2400" b="1" dirty="0" err="1">
                  <a:solidFill>
                    <a:srgbClr val="C00000"/>
                  </a:solidFill>
                </a:rPr>
                <a:t>lafalkan</a:t>
              </a:r>
              <a:r>
                <a:rPr lang="en-ID" sz="2400" b="1" dirty="0">
                  <a:solidFill>
                    <a:srgbClr val="C00000"/>
                  </a:solidFill>
                </a:rPr>
                <a:t> surah An-</a:t>
              </a:r>
              <a:r>
                <a:rPr lang="en-ID" sz="2400" b="1" dirty="0" err="1">
                  <a:solidFill>
                    <a:srgbClr val="C00000"/>
                  </a:solidFill>
                </a:rPr>
                <a:t>Nās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815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05150" y="113944"/>
            <a:ext cx="5210050" cy="1040090"/>
            <a:chOff x="2105150" y="113944"/>
            <a:chExt cx="5210050" cy="10400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E6BC0FD-0402-434C-E1F7-1DFF3F19F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28" t="41763" r="1610" b="38672"/>
            <a:stretch/>
          </p:blipFill>
          <p:spPr>
            <a:xfrm>
              <a:off x="2105150" y="113944"/>
              <a:ext cx="5210050" cy="104009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696692" y="403156"/>
              <a:ext cx="35149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D" sz="2400" b="1" dirty="0">
                  <a:solidFill>
                    <a:srgbClr val="C00000"/>
                  </a:solidFill>
                </a:rPr>
                <a:t>Ayo </a:t>
              </a:r>
              <a:r>
                <a:rPr lang="en-ID" sz="2400" b="1" dirty="0" err="1">
                  <a:solidFill>
                    <a:srgbClr val="C00000"/>
                  </a:solidFill>
                </a:rPr>
                <a:t>lafalkan</a:t>
              </a:r>
              <a:r>
                <a:rPr lang="en-ID" sz="2400" b="1" dirty="0">
                  <a:solidFill>
                    <a:srgbClr val="C00000"/>
                  </a:solidFill>
                </a:rPr>
                <a:t> surah An-</a:t>
              </a:r>
              <a:r>
                <a:rPr lang="en-ID" sz="2400" b="1" dirty="0" err="1">
                  <a:solidFill>
                    <a:srgbClr val="C00000"/>
                  </a:solidFill>
                </a:rPr>
                <a:t>Nās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0257" y="895988"/>
            <a:ext cx="2270814" cy="3845149"/>
            <a:chOff x="230257" y="895988"/>
            <a:chExt cx="2270814" cy="3845149"/>
          </a:xfrm>
        </p:grpSpPr>
        <p:pic>
          <p:nvPicPr>
            <p:cNvPr id="8" name="Picture 2" descr="Boy and girl in qatar costume">
              <a:extLst>
                <a:ext uri="{FF2B5EF4-FFF2-40B4-BE49-F238E27FC236}">
                  <a16:creationId xmlns:a16="http://schemas.microsoft.com/office/drawing/2014/main" xmlns="" id="{0D1CDA4C-E601-E6C6-FDC3-FDB3B749A3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000"/>
            <a:stretch/>
          </p:blipFill>
          <p:spPr bwMode="auto">
            <a:xfrm flipH="1">
              <a:off x="230257" y="895988"/>
              <a:ext cx="2270814" cy="3845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B24F036-4519-D99C-3E23-A86809EF53CD}"/>
                </a:ext>
              </a:extLst>
            </p:cNvPr>
            <p:cNvSpPr txBox="1"/>
            <p:nvPr/>
          </p:nvSpPr>
          <p:spPr>
            <a:xfrm rot="16200000">
              <a:off x="-634597" y="3284206"/>
              <a:ext cx="2006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 err="1"/>
                <a:t>Sumber</a:t>
              </a:r>
              <a:r>
                <a:rPr lang="en-ID" sz="1200" dirty="0"/>
                <a:t> </a:t>
              </a:r>
              <a:r>
                <a:rPr lang="en-ID" sz="1200" dirty="0" smtClean="0"/>
                <a:t>: </a:t>
              </a:r>
              <a:r>
                <a:rPr lang="en-ID" sz="1200" i="1" dirty="0"/>
                <a:t>freepik.com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BF87B41-C07C-C028-9212-5A4B692FE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47530"/>
              </p:ext>
            </p:extLst>
          </p:nvPr>
        </p:nvGraphicFramePr>
        <p:xfrm>
          <a:off x="2514600" y="1225152"/>
          <a:ext cx="6316981" cy="31362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19742">
                  <a:extLst>
                    <a:ext uri="{9D8B030D-6E8A-4147-A177-3AD203B41FA5}">
                      <a16:colId xmlns:a16="http://schemas.microsoft.com/office/drawing/2014/main" xmlns="" val="2435090424"/>
                    </a:ext>
                  </a:extLst>
                </a:gridCol>
                <a:gridCol w="3297239">
                  <a:extLst>
                    <a:ext uri="{9D8B030D-6E8A-4147-A177-3AD203B41FA5}">
                      <a16:colId xmlns:a16="http://schemas.microsoft.com/office/drawing/2014/main" xmlns="" val="2053838841"/>
                    </a:ext>
                  </a:extLst>
                </a:gridCol>
              </a:tblGrid>
              <a:tr h="745173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+mn-lt"/>
                        </a:rPr>
                        <a:t>sembahan</a:t>
                      </a:r>
                      <a:r>
                        <a:rPr lang="en-US" sz="1800" b="0" dirty="0">
                          <a:latin typeface="+mn-lt"/>
                        </a:rPr>
                        <a:t> </a:t>
                      </a:r>
                      <a:r>
                        <a:rPr lang="en-US" sz="1800" b="0" dirty="0" err="1">
                          <a:latin typeface="+mn-lt"/>
                        </a:rPr>
                        <a:t>manusia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700" b="0" kern="1200" dirty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اِلٰهِ النَّاسِۙ (٣)</a:t>
                      </a:r>
                      <a:endParaRPr lang="en-ID" sz="2700" b="0" kern="1200" dirty="0">
                        <a:solidFill>
                          <a:schemeClr val="tx1"/>
                        </a:solidFill>
                        <a:effectLst/>
                        <a:latin typeface="Adobe Naskh Medium" panose="01010101010101010101" pitchFamily="50" charset="-78"/>
                        <a:ea typeface="+mn-ea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665354394"/>
                  </a:ext>
                </a:extLst>
              </a:tr>
              <a:tr h="745173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+mn-lt"/>
                        </a:rPr>
                        <a:t>dari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kejahatan</a:t>
                      </a:r>
                      <a:r>
                        <a:rPr lang="en-US" sz="1800" dirty="0">
                          <a:latin typeface="+mn-lt"/>
                        </a:rPr>
                        <a:t> (</a:t>
                      </a:r>
                      <a:r>
                        <a:rPr lang="en-US" sz="1800" dirty="0" err="1">
                          <a:latin typeface="+mn-lt"/>
                        </a:rPr>
                        <a:t>setan</a:t>
                      </a:r>
                      <a:r>
                        <a:rPr lang="en-US" sz="1800" dirty="0">
                          <a:latin typeface="+mn-lt"/>
                        </a:rPr>
                        <a:t>) </a:t>
                      </a:r>
                      <a:r>
                        <a:rPr lang="en-US" sz="1800" dirty="0" err="1">
                          <a:latin typeface="+mn-lt"/>
                        </a:rPr>
                        <a:t>pembisik</a:t>
                      </a:r>
                      <a:r>
                        <a:rPr lang="en-US" sz="1800" dirty="0">
                          <a:latin typeface="+mn-lt"/>
                        </a:rPr>
                        <a:t> yang </a:t>
                      </a:r>
                      <a:r>
                        <a:rPr lang="en-US" sz="1800" dirty="0" err="1">
                          <a:latin typeface="+mn-lt"/>
                        </a:rPr>
                        <a:t>bersembunyi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700" kern="1200" dirty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مِنْ شَرِّ الْوَسْوَاسِ ەۙ الْخَنَّاسِۖ (٤)</a:t>
                      </a:r>
                      <a:endParaRPr lang="en-ID" sz="2700" kern="1200" dirty="0">
                        <a:solidFill>
                          <a:schemeClr val="tx1"/>
                        </a:solidFill>
                        <a:effectLst/>
                        <a:latin typeface="Adobe Naskh Medium" panose="01010101010101010101" pitchFamily="50" charset="-78"/>
                        <a:ea typeface="+mn-ea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768442498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yang </a:t>
                      </a:r>
                      <a:r>
                        <a:rPr lang="en-US" sz="1800" dirty="0" err="1">
                          <a:latin typeface="+mn-lt"/>
                        </a:rPr>
                        <a:t>membisikkan</a:t>
                      </a:r>
                      <a:r>
                        <a:rPr lang="en-US" sz="1800" dirty="0">
                          <a:latin typeface="+mn-lt"/>
                        </a:rPr>
                        <a:t> (</a:t>
                      </a:r>
                      <a:r>
                        <a:rPr lang="en-US" sz="1800" dirty="0" err="1">
                          <a:latin typeface="+mn-lt"/>
                        </a:rPr>
                        <a:t>kejahatan</a:t>
                      </a:r>
                      <a:r>
                        <a:rPr lang="en-US" sz="1800" dirty="0">
                          <a:latin typeface="+mn-lt"/>
                        </a:rPr>
                        <a:t>) </a:t>
                      </a:r>
                      <a:r>
                        <a:rPr lang="en-US" sz="1800" dirty="0" err="1">
                          <a:latin typeface="+mn-lt"/>
                        </a:rPr>
                        <a:t>ke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dalam</a:t>
                      </a:r>
                      <a:r>
                        <a:rPr lang="en-US" sz="1800" dirty="0">
                          <a:latin typeface="+mn-lt"/>
                        </a:rPr>
                        <a:t> dada </a:t>
                      </a:r>
                      <a:r>
                        <a:rPr lang="en-US" sz="1800" dirty="0" err="1">
                          <a:latin typeface="+mn-lt"/>
                        </a:rPr>
                        <a:t>manusia</a:t>
                      </a:r>
                      <a:r>
                        <a:rPr lang="en-US" sz="1800" dirty="0">
                          <a:latin typeface="+mn-lt"/>
                        </a:rPr>
                        <a:t>,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700" kern="1200" dirty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الَّذِيْ يُوَسْوِسُ فِيْ صُدُوْرِ النَّاسِۙ (٥)</a:t>
                      </a:r>
                      <a:endParaRPr lang="en-ID" sz="2700" kern="1200" dirty="0">
                        <a:solidFill>
                          <a:schemeClr val="tx1"/>
                        </a:solidFill>
                        <a:effectLst/>
                        <a:latin typeface="Adobe Naskh Medium" panose="01010101010101010101" pitchFamily="50" charset="-78"/>
                        <a:ea typeface="+mn-ea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787582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+mn-lt"/>
                        </a:rPr>
                        <a:t>dari</a:t>
                      </a:r>
                      <a:r>
                        <a:rPr lang="en-US" sz="1800" dirty="0">
                          <a:latin typeface="+mn-lt"/>
                        </a:rPr>
                        <a:t> (</a:t>
                      </a:r>
                      <a:r>
                        <a:rPr lang="en-US" sz="1800" dirty="0" err="1">
                          <a:latin typeface="+mn-lt"/>
                        </a:rPr>
                        <a:t>golongan</a:t>
                      </a:r>
                      <a:r>
                        <a:rPr lang="en-US" sz="1800" dirty="0">
                          <a:latin typeface="+mn-lt"/>
                        </a:rPr>
                        <a:t>) </a:t>
                      </a:r>
                      <a:r>
                        <a:rPr lang="en-US" sz="1800" dirty="0" err="1">
                          <a:latin typeface="+mn-lt"/>
                        </a:rPr>
                        <a:t>jin</a:t>
                      </a:r>
                      <a:r>
                        <a:rPr lang="en-US" sz="1800" dirty="0">
                          <a:latin typeface="+mn-lt"/>
                        </a:rPr>
                        <a:t> dan </a:t>
                      </a:r>
                      <a:r>
                        <a:rPr lang="en-US" sz="1800" dirty="0" err="1">
                          <a:latin typeface="+mn-lt"/>
                        </a:rPr>
                        <a:t>manusia</a:t>
                      </a:r>
                      <a:r>
                        <a:rPr lang="en-US" sz="1800" dirty="0">
                          <a:latin typeface="+mn-lt"/>
                        </a:rPr>
                        <a:t>.”</a:t>
                      </a:r>
                      <a:endParaRPr lang="en-ID" sz="1800" dirty="0">
                        <a:latin typeface="+mn-lt"/>
                      </a:endParaRPr>
                    </a:p>
                    <a:p>
                      <a:endParaRPr lang="en-ID" sz="18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700" kern="1200" dirty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مِنَ الْجِنَّةِ وَالنَّاسِ </a:t>
                      </a:r>
                      <a:r>
                        <a:rPr lang="ar-SA" sz="2700" kern="1200" dirty="0" smtClean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(</a:t>
                      </a:r>
                      <a:r>
                        <a:rPr lang="ar-SA" sz="2700" kern="1200" dirty="0">
                          <a:solidFill>
                            <a:schemeClr val="tx1"/>
                          </a:solidFill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٦)</a:t>
                      </a:r>
                      <a:endParaRPr lang="en-ID" sz="2700" kern="1200" dirty="0">
                        <a:solidFill>
                          <a:schemeClr val="tx1"/>
                        </a:solidFill>
                        <a:effectLst/>
                        <a:latin typeface="Adobe Naskh Medium" panose="01010101010101010101" pitchFamily="50" charset="-78"/>
                        <a:ea typeface="+mn-ea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163396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90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50"/>
            <a:ext cx="7066722" cy="4275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1950"/>
            <a:ext cx="1974978" cy="4346540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1371600" y="666750"/>
            <a:ext cx="355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u="sng" dirty="0">
                <a:solidFill>
                  <a:srgbClr val="C00000"/>
                </a:solidFill>
              </a:rPr>
              <a:t>Pesan pokok surah An-Nās</a:t>
            </a:r>
            <a:endParaRPr lang="en-ID" sz="2400" b="1" u="sng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128415"/>
            <a:ext cx="495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ID" sz="2000" dirty="0" err="1">
                <a:latin typeface="+mj-lt"/>
              </a:rPr>
              <a:t>Selalu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ingat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kepada</a:t>
            </a:r>
            <a:r>
              <a:rPr lang="en-ID" sz="2000" dirty="0">
                <a:latin typeface="+mj-lt"/>
              </a:rPr>
              <a:t> Allah </a:t>
            </a:r>
            <a:r>
              <a:rPr lang="en-ID" sz="2000" dirty="0" err="1">
                <a:latin typeface="+mj-lt"/>
              </a:rPr>
              <a:t>Swt</a:t>
            </a:r>
            <a:r>
              <a:rPr lang="en-ID" sz="2000" dirty="0">
                <a:latin typeface="+mj-lt"/>
              </a:rPr>
              <a:t>. </a:t>
            </a:r>
            <a:r>
              <a:rPr lang="en-ID" sz="2000" dirty="0" err="1">
                <a:latin typeface="+mj-lt"/>
              </a:rPr>
              <a:t>setiap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saat</a:t>
            </a:r>
            <a:r>
              <a:rPr lang="en-ID" sz="2000" dirty="0">
                <a:latin typeface="+mj-lt"/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D" sz="2000" dirty="0" err="1">
                <a:latin typeface="+mj-lt"/>
              </a:rPr>
              <a:t>Selalu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ingat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bahwa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hanya</a:t>
            </a:r>
            <a:r>
              <a:rPr lang="en-ID" sz="2000" dirty="0">
                <a:latin typeface="+mj-lt"/>
              </a:rPr>
              <a:t> Allah </a:t>
            </a:r>
            <a:r>
              <a:rPr lang="en-ID" sz="2000" dirty="0" err="1">
                <a:latin typeface="+mj-lt"/>
              </a:rPr>
              <a:t>Swt</a:t>
            </a:r>
            <a:r>
              <a:rPr lang="en-ID" sz="2000" dirty="0">
                <a:latin typeface="+mj-lt"/>
              </a:rPr>
              <a:t>. </a:t>
            </a:r>
            <a:r>
              <a:rPr lang="en-ID" sz="2000" dirty="0" err="1">
                <a:latin typeface="+mj-lt"/>
              </a:rPr>
              <a:t>tempat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berlindung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bagi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manusia</a:t>
            </a:r>
            <a:r>
              <a:rPr lang="en-ID" sz="2000" dirty="0">
                <a:latin typeface="+mj-lt"/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D" sz="2000" dirty="0" err="1">
                <a:latin typeface="+mj-lt"/>
              </a:rPr>
              <a:t>Selalu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memohon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perlindungan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kepada</a:t>
            </a:r>
            <a:r>
              <a:rPr lang="en-ID" sz="2000" dirty="0">
                <a:latin typeface="+mj-lt"/>
              </a:rPr>
              <a:t> Allah </a:t>
            </a:r>
            <a:r>
              <a:rPr lang="en-ID" sz="2000" dirty="0" err="1">
                <a:latin typeface="+mj-lt"/>
              </a:rPr>
              <a:t>Swt</a:t>
            </a:r>
            <a:r>
              <a:rPr lang="en-ID" sz="2000" dirty="0">
                <a:latin typeface="+mj-lt"/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ID" sz="2000" dirty="0" err="1">
                <a:latin typeface="+mj-lt"/>
              </a:rPr>
              <a:t>Menghindari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ajakan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untuk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berbuat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tidak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baik</a:t>
            </a:r>
            <a:r>
              <a:rPr lang="en-ID" sz="2000" dirty="0" smtClean="0">
                <a:latin typeface="+mj-lt"/>
              </a:rPr>
              <a:t>.</a:t>
            </a:r>
            <a:endParaRPr lang="en-ID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011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396" y="1316669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sz="2200" dirty="0" err="1"/>
              <a:t>Huruf</a:t>
            </a:r>
            <a:r>
              <a:rPr lang="en-ID" sz="2200" dirty="0"/>
              <a:t> </a:t>
            </a:r>
            <a:r>
              <a:rPr lang="en-ID" sz="2200" dirty="0" err="1"/>
              <a:t>hijaiah</a:t>
            </a:r>
            <a:r>
              <a:rPr lang="en-ID" sz="2200" dirty="0"/>
              <a:t> yang </a:t>
            </a:r>
            <a:r>
              <a:rPr lang="en-ID" sz="2200" dirty="0" err="1"/>
              <a:t>ditulis</a:t>
            </a:r>
            <a:r>
              <a:rPr lang="en-ID" sz="2200" dirty="0"/>
              <a:t> </a:t>
            </a:r>
            <a:r>
              <a:rPr lang="en-ID" sz="2200" dirty="0" err="1"/>
              <a:t>bersambung</a:t>
            </a:r>
            <a:r>
              <a:rPr lang="en-ID" sz="2200" dirty="0"/>
              <a:t> </a:t>
            </a:r>
            <a:r>
              <a:rPr lang="en-ID" sz="2200" dirty="0" err="1"/>
              <a:t>mengalami</a:t>
            </a:r>
            <a:r>
              <a:rPr lang="en-ID" sz="2200" dirty="0"/>
              <a:t> </a:t>
            </a:r>
            <a:r>
              <a:rPr lang="en-ID" sz="2200" dirty="0" err="1"/>
              <a:t>perubahan</a:t>
            </a:r>
            <a:r>
              <a:rPr lang="en-ID" sz="2200" dirty="0"/>
              <a:t> </a:t>
            </a:r>
            <a:r>
              <a:rPr lang="en-ID" sz="2200" dirty="0" err="1"/>
              <a:t>bentuk</a:t>
            </a:r>
            <a:r>
              <a:rPr lang="en-ID" sz="2200" dirty="0"/>
              <a:t>.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sz="2200" dirty="0" err="1"/>
              <a:t>Perubahan</a:t>
            </a:r>
            <a:r>
              <a:rPr lang="en-ID" sz="2200" dirty="0"/>
              <a:t> </a:t>
            </a:r>
            <a:r>
              <a:rPr lang="en-ID" sz="2200" dirty="0" err="1"/>
              <a:t>bentuk</a:t>
            </a:r>
            <a:r>
              <a:rPr lang="en-ID" sz="2200" dirty="0"/>
              <a:t> </a:t>
            </a:r>
            <a:r>
              <a:rPr lang="en-ID" sz="2200" dirty="0" err="1"/>
              <a:t>huruf</a:t>
            </a:r>
            <a:r>
              <a:rPr lang="en-ID" sz="2200" dirty="0"/>
              <a:t> </a:t>
            </a:r>
            <a:r>
              <a:rPr lang="en-ID" sz="2200" dirty="0" err="1"/>
              <a:t>hijaiah</a:t>
            </a:r>
            <a:r>
              <a:rPr lang="en-ID" sz="2200" dirty="0"/>
              <a:t> </a:t>
            </a:r>
            <a:r>
              <a:rPr lang="en-ID" sz="2200" dirty="0" err="1"/>
              <a:t>bersambung</a:t>
            </a:r>
            <a:r>
              <a:rPr lang="en-ID" sz="2200" dirty="0"/>
              <a:t> </a:t>
            </a:r>
            <a:r>
              <a:rPr lang="en-ID" sz="2200" dirty="0" err="1"/>
              <a:t>ada</a:t>
            </a:r>
            <a:r>
              <a:rPr lang="en-ID" sz="2200" dirty="0"/>
              <a:t> yang di </a:t>
            </a:r>
            <a:r>
              <a:rPr lang="en-ID" sz="2200" dirty="0" err="1"/>
              <a:t>awal</a:t>
            </a:r>
            <a:r>
              <a:rPr lang="en-ID" sz="2200" dirty="0"/>
              <a:t>, di </a:t>
            </a:r>
            <a:r>
              <a:rPr lang="en-ID" sz="2200" dirty="0" err="1"/>
              <a:t>tengah</a:t>
            </a:r>
            <a:r>
              <a:rPr lang="en-ID" sz="2200" dirty="0"/>
              <a:t>, </a:t>
            </a:r>
            <a:r>
              <a:rPr lang="en-ID" sz="2200" dirty="0" err="1"/>
              <a:t>dan</a:t>
            </a:r>
            <a:r>
              <a:rPr lang="en-ID" sz="2200" dirty="0"/>
              <a:t> di </a:t>
            </a:r>
            <a:r>
              <a:rPr lang="en-ID" sz="2200" dirty="0" err="1"/>
              <a:t>akhir</a:t>
            </a:r>
            <a:r>
              <a:rPr lang="en-ID" sz="2200" dirty="0"/>
              <a:t>.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sz="2200" dirty="0"/>
              <a:t>Surah An-</a:t>
            </a:r>
            <a:r>
              <a:rPr lang="en-ID" sz="2200" dirty="0" err="1"/>
              <a:t>Nās</a:t>
            </a:r>
            <a:r>
              <a:rPr lang="en-ID" sz="2200" dirty="0"/>
              <a:t> </a:t>
            </a:r>
            <a:r>
              <a:rPr lang="en-ID" sz="2200" dirty="0" err="1"/>
              <a:t>terdiri</a:t>
            </a:r>
            <a:r>
              <a:rPr lang="en-ID" sz="2200" dirty="0"/>
              <a:t> </a:t>
            </a:r>
            <a:r>
              <a:rPr lang="en-ID" sz="2200" dirty="0" err="1"/>
              <a:t>dari</a:t>
            </a:r>
            <a:r>
              <a:rPr lang="en-ID" sz="2200" dirty="0"/>
              <a:t> 6 </a:t>
            </a:r>
            <a:r>
              <a:rPr lang="en-ID" sz="2200" dirty="0" err="1"/>
              <a:t>ayat</a:t>
            </a:r>
            <a:r>
              <a:rPr lang="en-ID" sz="2200" dirty="0"/>
              <a:t> </a:t>
            </a:r>
            <a:r>
              <a:rPr lang="en-ID" sz="2200" dirty="0" err="1"/>
              <a:t>dan</a:t>
            </a:r>
            <a:r>
              <a:rPr lang="en-ID" sz="2200" dirty="0"/>
              <a:t> </a:t>
            </a:r>
            <a:r>
              <a:rPr lang="en-ID" sz="2200" dirty="0" err="1"/>
              <a:t>termasuk</a:t>
            </a:r>
            <a:r>
              <a:rPr lang="en-ID" sz="2200" dirty="0"/>
              <a:t> surah </a:t>
            </a:r>
            <a:r>
              <a:rPr lang="en-ID" sz="2200" dirty="0" err="1"/>
              <a:t>madaniah</a:t>
            </a:r>
            <a:r>
              <a:rPr lang="en-ID" sz="2200" dirty="0" smtClean="0"/>
              <a:t>.</a:t>
            </a:r>
            <a:endParaRPr lang="en-ID" sz="2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8601" y="285750"/>
            <a:ext cx="2971799" cy="846555"/>
            <a:chOff x="228601" y="285750"/>
            <a:chExt cx="2971799" cy="846555"/>
          </a:xfrm>
        </p:grpSpPr>
        <p:sp>
          <p:nvSpPr>
            <p:cNvPr id="3" name="Google Shape;1383;p29">
              <a:extLst>
                <a:ext uri="{FF2B5EF4-FFF2-40B4-BE49-F238E27FC236}">
                  <a16:creationId xmlns:a16="http://schemas.microsoft.com/office/drawing/2014/main" xmlns="" id="{0DB842E3-03CC-D2DD-D16A-633E7E38BD86}"/>
                </a:ext>
              </a:extLst>
            </p:cNvPr>
            <p:cNvSpPr/>
            <p:nvPr/>
          </p:nvSpPr>
          <p:spPr>
            <a:xfrm>
              <a:off x="228601" y="285750"/>
              <a:ext cx="2971799" cy="846555"/>
            </a:xfrm>
            <a:custGeom>
              <a:avLst/>
              <a:gdLst/>
              <a:ahLst/>
              <a:cxnLst/>
              <a:rect l="l" t="t" r="r" b="b"/>
              <a:pathLst>
                <a:path w="11281" h="2706" extrusionOk="0">
                  <a:moveTo>
                    <a:pt x="1349" y="0"/>
                  </a:moveTo>
                  <a:cubicBezTo>
                    <a:pt x="606" y="0"/>
                    <a:pt x="0" y="606"/>
                    <a:pt x="0" y="1356"/>
                  </a:cubicBezTo>
                  <a:cubicBezTo>
                    <a:pt x="0" y="2099"/>
                    <a:pt x="606" y="2705"/>
                    <a:pt x="1349" y="2705"/>
                  </a:cubicBezTo>
                  <a:lnTo>
                    <a:pt x="9924" y="2705"/>
                  </a:lnTo>
                  <a:cubicBezTo>
                    <a:pt x="10674" y="2705"/>
                    <a:pt x="11280" y="2099"/>
                    <a:pt x="11280" y="1356"/>
                  </a:cubicBezTo>
                  <a:cubicBezTo>
                    <a:pt x="11280" y="606"/>
                    <a:pt x="10674" y="0"/>
                    <a:pt x="9924" y="0"/>
                  </a:cubicBezTo>
                  <a:close/>
                </a:path>
              </a:pathLst>
            </a:custGeom>
            <a:solidFill>
              <a:srgbClr val="44404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" name="Google Shape;1384;p29">
              <a:extLst>
                <a:ext uri="{FF2B5EF4-FFF2-40B4-BE49-F238E27FC236}">
                  <a16:creationId xmlns:a16="http://schemas.microsoft.com/office/drawing/2014/main" xmlns="" id="{1533E789-4E8C-8F11-A280-CCA17EF448A8}"/>
                </a:ext>
              </a:extLst>
            </p:cNvPr>
            <p:cNvSpPr/>
            <p:nvPr/>
          </p:nvSpPr>
          <p:spPr>
            <a:xfrm>
              <a:off x="323396" y="356928"/>
              <a:ext cx="778783" cy="704211"/>
            </a:xfrm>
            <a:custGeom>
              <a:avLst/>
              <a:gdLst/>
              <a:ahLst/>
              <a:cxnLst/>
              <a:rect l="l" t="t" r="r" b="b"/>
              <a:pathLst>
                <a:path w="2251" h="2251" extrusionOk="0">
                  <a:moveTo>
                    <a:pt x="1125" y="1"/>
                  </a:moveTo>
                  <a:cubicBezTo>
                    <a:pt x="505" y="1"/>
                    <a:pt x="0" y="506"/>
                    <a:pt x="0" y="1126"/>
                  </a:cubicBezTo>
                  <a:cubicBezTo>
                    <a:pt x="0" y="1746"/>
                    <a:pt x="505" y="2251"/>
                    <a:pt x="1125" y="2251"/>
                  </a:cubicBezTo>
                  <a:cubicBezTo>
                    <a:pt x="1745" y="2251"/>
                    <a:pt x="2250" y="1746"/>
                    <a:pt x="2250" y="1126"/>
                  </a:cubicBezTo>
                  <a:cubicBezTo>
                    <a:pt x="2250" y="506"/>
                    <a:pt x="1745" y="1"/>
                    <a:pt x="11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grpSp>
          <p:nvGrpSpPr>
            <p:cNvPr id="5" name="Google Shape;328;p39">
              <a:extLst>
                <a:ext uri="{FF2B5EF4-FFF2-40B4-BE49-F238E27FC236}">
                  <a16:creationId xmlns:a16="http://schemas.microsoft.com/office/drawing/2014/main" xmlns="" id="{E8B37CA1-953B-46FA-A5AF-EFB26463DC87}"/>
                </a:ext>
              </a:extLst>
            </p:cNvPr>
            <p:cNvGrpSpPr/>
            <p:nvPr/>
          </p:nvGrpSpPr>
          <p:grpSpPr>
            <a:xfrm>
              <a:off x="581023" y="541292"/>
              <a:ext cx="257177" cy="335470"/>
              <a:chOff x="590250" y="244200"/>
              <a:chExt cx="407975" cy="532175"/>
            </a:xfrm>
          </p:grpSpPr>
          <p:sp>
            <p:nvSpPr>
              <p:cNvPr id="6" name="Google Shape;329;p39">
                <a:extLst>
                  <a:ext uri="{FF2B5EF4-FFF2-40B4-BE49-F238E27FC236}">
                    <a16:creationId xmlns:a16="http://schemas.microsoft.com/office/drawing/2014/main" xmlns="" id="{D7BBACD4-3BBE-F488-B315-88C2C685E7FA}"/>
                  </a:ext>
                </a:extLst>
              </p:cNvPr>
              <p:cNvSpPr/>
              <p:nvPr/>
            </p:nvSpPr>
            <p:spPr>
              <a:xfrm>
                <a:off x="623125" y="313625"/>
                <a:ext cx="3751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5004" h="18510" fill="none" extrusionOk="0">
                    <a:moveTo>
                      <a:pt x="1" y="17536"/>
                    </a:moveTo>
                    <a:lnTo>
                      <a:pt x="1" y="17536"/>
                    </a:lnTo>
                    <a:lnTo>
                      <a:pt x="1" y="17536"/>
                    </a:lnTo>
                    <a:lnTo>
                      <a:pt x="25" y="17682"/>
                    </a:lnTo>
                    <a:lnTo>
                      <a:pt x="49" y="17852"/>
                    </a:lnTo>
                    <a:lnTo>
                      <a:pt x="123" y="18023"/>
                    </a:lnTo>
                    <a:lnTo>
                      <a:pt x="220" y="18193"/>
                    </a:lnTo>
                    <a:lnTo>
                      <a:pt x="293" y="18291"/>
                    </a:lnTo>
                    <a:lnTo>
                      <a:pt x="390" y="18364"/>
                    </a:lnTo>
                    <a:lnTo>
                      <a:pt x="488" y="18412"/>
                    </a:lnTo>
                    <a:lnTo>
                      <a:pt x="610" y="18461"/>
                    </a:lnTo>
                    <a:lnTo>
                      <a:pt x="756" y="18510"/>
                    </a:lnTo>
                    <a:lnTo>
                      <a:pt x="926" y="18510"/>
                    </a:lnTo>
                    <a:lnTo>
                      <a:pt x="14468" y="18510"/>
                    </a:lnTo>
                    <a:lnTo>
                      <a:pt x="14468" y="18510"/>
                    </a:lnTo>
                    <a:lnTo>
                      <a:pt x="14541" y="18510"/>
                    </a:lnTo>
                    <a:lnTo>
                      <a:pt x="14614" y="18485"/>
                    </a:lnTo>
                    <a:lnTo>
                      <a:pt x="14736" y="18412"/>
                    </a:lnTo>
                    <a:lnTo>
                      <a:pt x="14833" y="18291"/>
                    </a:lnTo>
                    <a:lnTo>
                      <a:pt x="14906" y="18144"/>
                    </a:lnTo>
                    <a:lnTo>
                      <a:pt x="14955" y="17974"/>
                    </a:lnTo>
                    <a:lnTo>
                      <a:pt x="14979" y="17779"/>
                    </a:lnTo>
                    <a:lnTo>
                      <a:pt x="15003" y="17438"/>
                    </a:lnTo>
                    <a:lnTo>
                      <a:pt x="15003" y="487"/>
                    </a:lnTo>
                    <a:lnTo>
                      <a:pt x="15003" y="487"/>
                    </a:lnTo>
                    <a:lnTo>
                      <a:pt x="15003" y="341"/>
                    </a:lnTo>
                    <a:lnTo>
                      <a:pt x="14979" y="219"/>
                    </a:lnTo>
                    <a:lnTo>
                      <a:pt x="14955" y="146"/>
                    </a:lnTo>
                    <a:lnTo>
                      <a:pt x="14906" y="73"/>
                    </a:lnTo>
                    <a:lnTo>
                      <a:pt x="14833" y="49"/>
                    </a:lnTo>
                    <a:lnTo>
                      <a:pt x="14736" y="24"/>
                    </a:lnTo>
                    <a:lnTo>
                      <a:pt x="14468" y="0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" name="Google Shape;330;p39">
                <a:extLst>
                  <a:ext uri="{FF2B5EF4-FFF2-40B4-BE49-F238E27FC236}">
                    <a16:creationId xmlns:a16="http://schemas.microsoft.com/office/drawing/2014/main" xmlns="" id="{B23F1358-D81D-BBF1-1FF3-E81AAD327249}"/>
                  </a:ext>
                </a:extLst>
              </p:cNvPr>
              <p:cNvSpPr/>
              <p:nvPr/>
            </p:nvSpPr>
            <p:spPr>
              <a:xfrm>
                <a:off x="590250" y="2697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4321" y="0"/>
                    </a:moveTo>
                    <a:lnTo>
                      <a:pt x="780" y="0"/>
                    </a:lnTo>
                    <a:lnTo>
                      <a:pt x="780" y="0"/>
                    </a:lnTo>
                    <a:lnTo>
                      <a:pt x="634" y="25"/>
                    </a:lnTo>
                    <a:lnTo>
                      <a:pt x="488" y="74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1"/>
                    </a:lnTo>
                    <a:lnTo>
                      <a:pt x="74" y="488"/>
                    </a:lnTo>
                    <a:lnTo>
                      <a:pt x="25" y="634"/>
                    </a:lnTo>
                    <a:lnTo>
                      <a:pt x="1" y="780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25" y="17877"/>
                    </a:lnTo>
                    <a:lnTo>
                      <a:pt x="74" y="18023"/>
                    </a:lnTo>
                    <a:lnTo>
                      <a:pt x="122" y="18169"/>
                    </a:lnTo>
                    <a:lnTo>
                      <a:pt x="220" y="18291"/>
                    </a:lnTo>
                    <a:lnTo>
                      <a:pt x="342" y="18388"/>
                    </a:lnTo>
                    <a:lnTo>
                      <a:pt x="488" y="18437"/>
                    </a:lnTo>
                    <a:lnTo>
                      <a:pt x="634" y="18486"/>
                    </a:lnTo>
                    <a:lnTo>
                      <a:pt x="780" y="18510"/>
                    </a:lnTo>
                    <a:lnTo>
                      <a:pt x="14321" y="18510"/>
                    </a:lnTo>
                    <a:lnTo>
                      <a:pt x="14321" y="18510"/>
                    </a:lnTo>
                    <a:lnTo>
                      <a:pt x="14467" y="18486"/>
                    </a:lnTo>
                    <a:lnTo>
                      <a:pt x="14614" y="18437"/>
                    </a:lnTo>
                    <a:lnTo>
                      <a:pt x="14760" y="18388"/>
                    </a:lnTo>
                    <a:lnTo>
                      <a:pt x="14881" y="18291"/>
                    </a:lnTo>
                    <a:lnTo>
                      <a:pt x="14979" y="18169"/>
                    </a:lnTo>
                    <a:lnTo>
                      <a:pt x="15028" y="18023"/>
                    </a:lnTo>
                    <a:lnTo>
                      <a:pt x="15076" y="17877"/>
                    </a:lnTo>
                    <a:lnTo>
                      <a:pt x="15101" y="17731"/>
                    </a:lnTo>
                    <a:lnTo>
                      <a:pt x="15101" y="780"/>
                    </a:lnTo>
                    <a:lnTo>
                      <a:pt x="15101" y="780"/>
                    </a:lnTo>
                    <a:lnTo>
                      <a:pt x="15076" y="634"/>
                    </a:lnTo>
                    <a:lnTo>
                      <a:pt x="15028" y="488"/>
                    </a:lnTo>
                    <a:lnTo>
                      <a:pt x="14979" y="341"/>
                    </a:lnTo>
                    <a:lnTo>
                      <a:pt x="14881" y="220"/>
                    </a:lnTo>
                    <a:lnTo>
                      <a:pt x="14760" y="122"/>
                    </a:lnTo>
                    <a:lnTo>
                      <a:pt x="14614" y="74"/>
                    </a:lnTo>
                    <a:lnTo>
                      <a:pt x="14467" y="25"/>
                    </a:lnTo>
                    <a:lnTo>
                      <a:pt x="14321" y="0"/>
                    </a:lnTo>
                    <a:lnTo>
                      <a:pt x="14321" y="0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8" name="Google Shape;331;p39">
                <a:extLst>
                  <a:ext uri="{FF2B5EF4-FFF2-40B4-BE49-F238E27FC236}">
                    <a16:creationId xmlns:a16="http://schemas.microsoft.com/office/drawing/2014/main" xmlns="" id="{9081863C-D87D-A805-1BCB-E7B4D82D2126}"/>
                  </a:ext>
                </a:extLst>
              </p:cNvPr>
              <p:cNvSpPr/>
              <p:nvPr/>
            </p:nvSpPr>
            <p:spPr>
              <a:xfrm>
                <a:off x="796650" y="274025"/>
                <a:ext cx="451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3" y="25"/>
                    </a:lnTo>
                    <a:lnTo>
                      <a:pt x="1243" y="74"/>
                    </a:lnTo>
                    <a:lnTo>
                      <a:pt x="1414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4" y="1657"/>
                    </a:lnTo>
                    <a:lnTo>
                      <a:pt x="1243" y="1730"/>
                    </a:lnTo>
                    <a:lnTo>
                      <a:pt x="1073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2" y="1779"/>
                    </a:lnTo>
                    <a:lnTo>
                      <a:pt x="561" y="1730"/>
                    </a:lnTo>
                    <a:lnTo>
                      <a:pt x="391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1" y="147"/>
                    </a:lnTo>
                    <a:lnTo>
                      <a:pt x="561" y="74"/>
                    </a:lnTo>
                    <a:lnTo>
                      <a:pt x="732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9" name="Google Shape;332;p39">
                <a:extLst>
                  <a:ext uri="{FF2B5EF4-FFF2-40B4-BE49-F238E27FC236}">
                    <a16:creationId xmlns:a16="http://schemas.microsoft.com/office/drawing/2014/main" xmlns="" id="{01BA210A-95ED-D4C5-69AE-6364C66ED8C7}"/>
                  </a:ext>
                </a:extLst>
              </p:cNvPr>
              <p:cNvSpPr/>
              <p:nvPr/>
            </p:nvSpPr>
            <p:spPr>
              <a:xfrm>
                <a:off x="7138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0" name="Google Shape;333;p39">
                <a:extLst>
                  <a:ext uri="{FF2B5EF4-FFF2-40B4-BE49-F238E27FC236}">
                    <a16:creationId xmlns:a16="http://schemas.microsoft.com/office/drawing/2014/main" xmlns="" id="{CD80DBB8-9362-8AEE-3AE3-B951DCB2F502}"/>
                  </a:ext>
                </a:extLst>
              </p:cNvPr>
              <p:cNvSpPr/>
              <p:nvPr/>
            </p:nvSpPr>
            <p:spPr>
              <a:xfrm>
                <a:off x="6310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0" y="902"/>
                    </a:move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7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8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8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7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1" name="Google Shape;334;p39">
                <a:extLst>
                  <a:ext uri="{FF2B5EF4-FFF2-40B4-BE49-F238E27FC236}">
                    <a16:creationId xmlns:a16="http://schemas.microsoft.com/office/drawing/2014/main" xmlns="" id="{A7768CC9-1B69-8E8D-96CF-631F61EACAC9}"/>
                  </a:ext>
                </a:extLst>
              </p:cNvPr>
              <p:cNvSpPr/>
              <p:nvPr/>
            </p:nvSpPr>
            <p:spPr>
              <a:xfrm>
                <a:off x="649925" y="5900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2" name="Google Shape;335;p39">
                <a:extLst>
                  <a:ext uri="{FF2B5EF4-FFF2-40B4-BE49-F238E27FC236}">
                    <a16:creationId xmlns:a16="http://schemas.microsoft.com/office/drawing/2014/main" xmlns="" id="{A54A50B6-7C57-EE2C-6BC0-0D8EA17AC831}"/>
                  </a:ext>
                </a:extLst>
              </p:cNvPr>
              <p:cNvSpPr/>
              <p:nvPr/>
            </p:nvSpPr>
            <p:spPr>
              <a:xfrm>
                <a:off x="649925" y="5346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3" name="Google Shape;336;p39">
                <a:extLst>
                  <a:ext uri="{FF2B5EF4-FFF2-40B4-BE49-F238E27FC236}">
                    <a16:creationId xmlns:a16="http://schemas.microsoft.com/office/drawing/2014/main" xmlns="" id="{E129417C-CAB4-C7E7-E868-771A7FC529F0}"/>
                  </a:ext>
                </a:extLst>
              </p:cNvPr>
              <p:cNvSpPr/>
              <p:nvPr/>
            </p:nvSpPr>
            <p:spPr>
              <a:xfrm>
                <a:off x="649925" y="4798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4" name="Google Shape;337;p39">
                <a:extLst>
                  <a:ext uri="{FF2B5EF4-FFF2-40B4-BE49-F238E27FC236}">
                    <a16:creationId xmlns:a16="http://schemas.microsoft.com/office/drawing/2014/main" xmlns="" id="{8A50316B-ECAF-92F2-15E6-1898ADCBD001}"/>
                  </a:ext>
                </a:extLst>
              </p:cNvPr>
              <p:cNvSpPr/>
              <p:nvPr/>
            </p:nvSpPr>
            <p:spPr>
              <a:xfrm>
                <a:off x="649925" y="4244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5" name="Google Shape;338;p39">
                <a:extLst>
                  <a:ext uri="{FF2B5EF4-FFF2-40B4-BE49-F238E27FC236}">
                    <a16:creationId xmlns:a16="http://schemas.microsoft.com/office/drawing/2014/main" xmlns="" id="{A3F46D6B-A39A-97E4-1BF7-145991F4CEEC}"/>
                  </a:ext>
                </a:extLst>
              </p:cNvPr>
              <p:cNvSpPr/>
              <p:nvPr/>
            </p:nvSpPr>
            <p:spPr>
              <a:xfrm>
                <a:off x="879475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1" y="1803"/>
                    </a:moveTo>
                    <a:lnTo>
                      <a:pt x="901" y="1803"/>
                    </a:lnTo>
                    <a:lnTo>
                      <a:pt x="731" y="1779"/>
                    </a:lnTo>
                    <a:lnTo>
                      <a:pt x="560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6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6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0" y="74"/>
                    </a:lnTo>
                    <a:lnTo>
                      <a:pt x="731" y="25"/>
                    </a:lnTo>
                    <a:lnTo>
                      <a:pt x="901" y="1"/>
                    </a:lnTo>
                    <a:lnTo>
                      <a:pt x="901" y="1"/>
                    </a:lnTo>
                    <a:lnTo>
                      <a:pt x="1072" y="25"/>
                    </a:lnTo>
                    <a:lnTo>
                      <a:pt x="1242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6" y="391"/>
                    </a:lnTo>
                    <a:lnTo>
                      <a:pt x="1729" y="561"/>
                    </a:lnTo>
                    <a:lnTo>
                      <a:pt x="1778" y="732"/>
                    </a:lnTo>
                    <a:lnTo>
                      <a:pt x="1802" y="902"/>
                    </a:lnTo>
                    <a:lnTo>
                      <a:pt x="1802" y="902"/>
                    </a:lnTo>
                    <a:lnTo>
                      <a:pt x="1778" y="1073"/>
                    </a:lnTo>
                    <a:lnTo>
                      <a:pt x="1729" y="1243"/>
                    </a:lnTo>
                    <a:lnTo>
                      <a:pt x="1656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2" y="1730"/>
                    </a:lnTo>
                    <a:lnTo>
                      <a:pt x="1072" y="1779"/>
                    </a:lnTo>
                    <a:lnTo>
                      <a:pt x="901" y="1803"/>
                    </a:lnTo>
                    <a:lnTo>
                      <a:pt x="901" y="1803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6" name="Google Shape;339;p39">
                <a:extLst>
                  <a:ext uri="{FF2B5EF4-FFF2-40B4-BE49-F238E27FC236}">
                    <a16:creationId xmlns:a16="http://schemas.microsoft.com/office/drawing/2014/main" xmlns="" id="{386D1BA6-6F03-8FDA-0E63-BABC132C42EE}"/>
                  </a:ext>
                </a:extLst>
              </p:cNvPr>
              <p:cNvSpPr/>
              <p:nvPr/>
            </p:nvSpPr>
            <p:spPr>
              <a:xfrm>
                <a:off x="6548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7" name="Google Shape;340;p39">
                <a:extLst>
                  <a:ext uri="{FF2B5EF4-FFF2-40B4-BE49-F238E27FC236}">
                    <a16:creationId xmlns:a16="http://schemas.microsoft.com/office/drawing/2014/main" xmlns="" id="{C16E6C46-1088-6FDC-13F1-0609A8C7B2B1}"/>
                  </a:ext>
                </a:extLst>
              </p:cNvPr>
              <p:cNvSpPr/>
              <p:nvPr/>
            </p:nvSpPr>
            <p:spPr>
              <a:xfrm>
                <a:off x="7376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8" name="Google Shape;341;p39">
                <a:extLst>
                  <a:ext uri="{FF2B5EF4-FFF2-40B4-BE49-F238E27FC236}">
                    <a16:creationId xmlns:a16="http://schemas.microsoft.com/office/drawing/2014/main" xmlns="" id="{52FA7FD0-54C1-9B50-CF2F-6A4B3B6BB954}"/>
                  </a:ext>
                </a:extLst>
              </p:cNvPr>
              <p:cNvSpPr/>
              <p:nvPr/>
            </p:nvSpPr>
            <p:spPr>
              <a:xfrm>
                <a:off x="8204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9" name="Google Shape;342;p39">
                <a:extLst>
                  <a:ext uri="{FF2B5EF4-FFF2-40B4-BE49-F238E27FC236}">
                    <a16:creationId xmlns:a16="http://schemas.microsoft.com/office/drawing/2014/main" xmlns="" id="{0D32B2BF-BFA4-F25D-C9DE-98AB3718F6BF}"/>
                  </a:ext>
                </a:extLst>
              </p:cNvPr>
              <p:cNvSpPr/>
              <p:nvPr/>
            </p:nvSpPr>
            <p:spPr>
              <a:xfrm>
                <a:off x="903225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230669" y="424068"/>
            <a:ext cx="169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Rangkuman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334000" y="876762"/>
            <a:ext cx="2761242" cy="3466183"/>
            <a:chOff x="5943600" y="883249"/>
            <a:chExt cx="2761242" cy="3466183"/>
          </a:xfrm>
        </p:grpSpPr>
        <p:pic>
          <p:nvPicPr>
            <p:cNvPr id="22" name="Picture 2" descr="Muslim boy and girl in white outfit">
              <a:extLst>
                <a:ext uri="{FF2B5EF4-FFF2-40B4-BE49-F238E27FC236}">
                  <a16:creationId xmlns:a16="http://schemas.microsoft.com/office/drawing/2014/main" xmlns="" id="{9DAEBF14-4294-847A-278D-4B58848AC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883249"/>
              <a:ext cx="2761242" cy="3189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BBCB264-5E7C-1089-319C-4E6C5C1DFB7C}"/>
                </a:ext>
              </a:extLst>
            </p:cNvPr>
            <p:cNvSpPr txBox="1"/>
            <p:nvPr/>
          </p:nvSpPr>
          <p:spPr>
            <a:xfrm>
              <a:off x="6389039" y="4072433"/>
              <a:ext cx="19305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 err="1"/>
                <a:t>Sumber</a:t>
              </a:r>
              <a:r>
                <a:rPr lang="en-ID" sz="1200" dirty="0"/>
                <a:t> </a:t>
              </a:r>
              <a:r>
                <a:rPr lang="en-ID" sz="1200" dirty="0" smtClean="0"/>
                <a:t>: </a:t>
              </a:r>
              <a:r>
                <a:rPr lang="en-ID" sz="1200" i="1" dirty="0"/>
                <a:t>freepik.com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1689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0" y="476175"/>
            <a:ext cx="6036159" cy="943259"/>
            <a:chOff x="1611543" y="3336030"/>
            <a:chExt cx="5615452" cy="727829"/>
          </a:xfrm>
        </p:grpSpPr>
        <p:sp>
          <p:nvSpPr>
            <p:cNvPr id="17" name="Parallelogram 16"/>
            <p:cNvSpPr/>
            <p:nvPr/>
          </p:nvSpPr>
          <p:spPr>
            <a:xfrm>
              <a:off x="1611543" y="3352296"/>
              <a:ext cx="5615452" cy="711563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362753" y="3336030"/>
              <a:ext cx="4478932" cy="727828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2800" b="1" dirty="0" smtClean="0">
                  <a:solidFill>
                    <a:schemeClr val="tx1"/>
                  </a:solidFill>
                </a:rPr>
                <a:t>Mengenal Huruf Hijaiah Bersambung dan Surah An-N</a:t>
              </a:r>
              <a:r>
                <a:rPr lang="en-ID" sz="2800" b="1" dirty="0">
                  <a:solidFill>
                    <a:schemeClr val="tx1"/>
                  </a:solidFill>
                </a:rPr>
                <a:t>ā</a:t>
              </a:r>
              <a:r>
                <a:rPr lang="fi-FI" sz="2800" b="1" dirty="0" smtClean="0">
                  <a:solidFill>
                    <a:schemeClr val="tx1"/>
                  </a:solidFill>
                </a:rPr>
                <a:t>s</a:t>
              </a:r>
              <a:endParaRPr lang="nn-NO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96B4B4D-FAE9-F557-69D5-E61EF3382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17" b="993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70"/>
          <a:stretch/>
        </p:blipFill>
        <p:spPr>
          <a:xfrm>
            <a:off x="3113327" y="1435169"/>
            <a:ext cx="2900385" cy="326650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80661" y="4327156"/>
            <a:ext cx="2414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gambar</a:t>
            </a:r>
            <a:r>
              <a:rPr lang="en-US" sz="1200" dirty="0"/>
              <a:t>: </a:t>
            </a:r>
            <a:r>
              <a:rPr lang="en-US" sz="1200" dirty="0" err="1"/>
              <a:t>dokumen</a:t>
            </a:r>
            <a:r>
              <a:rPr lang="en-US" sz="1200" dirty="0"/>
              <a:t> </a:t>
            </a:r>
            <a:r>
              <a:rPr lang="en-US" sz="1200" dirty="0" err="1"/>
              <a:t>penerbit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4522" y="372386"/>
            <a:ext cx="4578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u="sng" dirty="0" err="1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Huruf</a:t>
            </a:r>
            <a:r>
              <a:rPr lang="en-ID" sz="2800" u="sng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800" u="sng" dirty="0" err="1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Hijaiah</a:t>
            </a:r>
            <a:r>
              <a:rPr lang="en-ID" sz="2800" u="sng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800" u="sng" dirty="0" err="1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Bersambung</a:t>
            </a:r>
            <a:endParaRPr lang="en-ID" sz="2800" u="sng" dirty="0">
              <a:solidFill>
                <a:srgbClr val="C0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4522" y="1068615"/>
            <a:ext cx="59436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ID" sz="2000" dirty="0">
                <a:latin typeface="+mj-lt"/>
              </a:rPr>
              <a:t>Al-Qur’an </a:t>
            </a:r>
            <a:r>
              <a:rPr lang="en-ID" sz="2000" dirty="0" err="1">
                <a:latin typeface="+mj-lt"/>
              </a:rPr>
              <a:t>ditulis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dengan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huruf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hijaiah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bersambung</a:t>
            </a:r>
            <a:r>
              <a:rPr lang="en-ID" sz="2000" dirty="0">
                <a:latin typeface="+mj-lt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ID" sz="2000" dirty="0" err="1">
                <a:latin typeface="+mj-lt"/>
              </a:rPr>
              <a:t>Ketika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ditulis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bersambung</a:t>
            </a:r>
            <a:r>
              <a:rPr lang="en-ID" sz="2000" dirty="0">
                <a:latin typeface="+mj-lt"/>
              </a:rPr>
              <a:t>, </a:t>
            </a:r>
            <a:r>
              <a:rPr lang="en-ID" sz="2000" dirty="0" err="1">
                <a:latin typeface="+mj-lt"/>
              </a:rPr>
              <a:t>terdapat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perubahan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bentuk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dalam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huruf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hijaiah</a:t>
            </a:r>
            <a:r>
              <a:rPr lang="en-ID" sz="2000" dirty="0">
                <a:latin typeface="+mj-lt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ID" sz="2000" dirty="0" err="1">
                <a:latin typeface="+mj-lt"/>
              </a:rPr>
              <a:t>Perubahan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huruf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hijaiah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bersambung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ada</a:t>
            </a:r>
            <a:r>
              <a:rPr lang="en-ID" sz="2000" dirty="0">
                <a:latin typeface="+mj-lt"/>
              </a:rPr>
              <a:t> yang di </a:t>
            </a:r>
            <a:r>
              <a:rPr lang="en-ID" sz="2000" dirty="0" err="1">
                <a:latin typeface="+mj-lt"/>
              </a:rPr>
              <a:t>awal</a:t>
            </a:r>
            <a:r>
              <a:rPr lang="en-ID" sz="2000" dirty="0">
                <a:latin typeface="+mj-lt"/>
              </a:rPr>
              <a:t>, di </a:t>
            </a:r>
            <a:r>
              <a:rPr lang="en-ID" sz="2000" dirty="0" err="1">
                <a:latin typeface="+mj-lt"/>
              </a:rPr>
              <a:t>tengah</a:t>
            </a:r>
            <a:r>
              <a:rPr lang="en-ID" sz="2000" dirty="0">
                <a:latin typeface="+mj-lt"/>
              </a:rPr>
              <a:t>, </a:t>
            </a:r>
            <a:r>
              <a:rPr lang="en-ID" sz="2000" dirty="0" err="1">
                <a:latin typeface="+mj-lt"/>
              </a:rPr>
              <a:t>dan</a:t>
            </a:r>
            <a:r>
              <a:rPr lang="en-ID" sz="2000" dirty="0">
                <a:latin typeface="+mj-lt"/>
              </a:rPr>
              <a:t> di </a:t>
            </a:r>
            <a:r>
              <a:rPr lang="en-ID" sz="2000" dirty="0" err="1">
                <a:latin typeface="+mj-lt"/>
              </a:rPr>
              <a:t>akhir</a:t>
            </a:r>
            <a:r>
              <a:rPr lang="en-ID" sz="2000" dirty="0">
                <a:latin typeface="+mj-lt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ID" sz="2000" dirty="0">
                <a:latin typeface="+mj-lt"/>
              </a:rPr>
              <a:t>Ada </a:t>
            </a:r>
            <a:r>
              <a:rPr lang="en-ID" sz="2000" dirty="0" err="1">
                <a:latin typeface="+mj-lt"/>
              </a:rPr>
              <a:t>enam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huruf</a:t>
            </a:r>
            <a:r>
              <a:rPr lang="en-ID" sz="2000" dirty="0">
                <a:latin typeface="+mj-lt"/>
              </a:rPr>
              <a:t> yang </a:t>
            </a:r>
            <a:r>
              <a:rPr lang="en-ID" sz="2000" dirty="0" err="1">
                <a:latin typeface="+mj-lt"/>
              </a:rPr>
              <a:t>tidak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berubah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bentuk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meskipun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ditulis</a:t>
            </a:r>
            <a:r>
              <a:rPr lang="en-ID" sz="2000" dirty="0">
                <a:latin typeface="+mj-lt"/>
              </a:rPr>
              <a:t> </a:t>
            </a:r>
            <a:r>
              <a:rPr lang="en-ID" sz="2000" dirty="0" err="1">
                <a:latin typeface="+mj-lt"/>
              </a:rPr>
              <a:t>bersambung</a:t>
            </a:r>
            <a:r>
              <a:rPr lang="en-ID" sz="2000" dirty="0">
                <a:latin typeface="+mj-lt"/>
              </a:rPr>
              <a:t>, </a:t>
            </a:r>
            <a:r>
              <a:rPr lang="en-ID" sz="2000" dirty="0" err="1">
                <a:latin typeface="+mj-lt"/>
              </a:rPr>
              <a:t>yaitu</a:t>
            </a:r>
            <a:r>
              <a:rPr lang="en-ID" sz="2000" dirty="0">
                <a:latin typeface="+mj-lt"/>
              </a:rPr>
              <a:t> </a:t>
            </a:r>
            <a:r>
              <a:rPr lang="ar-SA" sz="2800" dirty="0">
                <a:latin typeface="+mj-lt"/>
                <a:cs typeface="Adobe Naskh Medium" panose="01010101010101010101" pitchFamily="50" charset="-78"/>
              </a:rPr>
              <a:t>ا</a:t>
            </a:r>
            <a:r>
              <a:rPr lang="en-ID" sz="2000" dirty="0">
                <a:latin typeface="+mj-lt"/>
              </a:rPr>
              <a:t>, </a:t>
            </a:r>
            <a:r>
              <a:rPr lang="ar-SA" sz="2800" dirty="0">
                <a:latin typeface="+mj-lt"/>
                <a:cs typeface="Adobe Naskh Medium" panose="01010101010101010101" pitchFamily="50" charset="-78"/>
              </a:rPr>
              <a:t>د</a:t>
            </a:r>
            <a:r>
              <a:rPr lang="en-ID" sz="2000" dirty="0">
                <a:latin typeface="+mj-lt"/>
              </a:rPr>
              <a:t>, </a:t>
            </a:r>
            <a:r>
              <a:rPr lang="ar-SA" sz="2800" dirty="0">
                <a:latin typeface="+mj-lt"/>
                <a:cs typeface="Adobe Naskh Medium" panose="01010101010101010101" pitchFamily="50" charset="-78"/>
              </a:rPr>
              <a:t>ذ</a:t>
            </a:r>
            <a:r>
              <a:rPr lang="en-ID" sz="2000" dirty="0">
                <a:latin typeface="+mj-lt"/>
              </a:rPr>
              <a:t>, </a:t>
            </a:r>
            <a:r>
              <a:rPr lang="ar-SA" sz="2800" dirty="0">
                <a:latin typeface="+mj-lt"/>
                <a:cs typeface="Adobe Naskh Medium" panose="01010101010101010101" pitchFamily="50" charset="-78"/>
              </a:rPr>
              <a:t>ر</a:t>
            </a:r>
            <a:r>
              <a:rPr lang="en-ID" sz="2000" dirty="0">
                <a:latin typeface="+mj-lt"/>
              </a:rPr>
              <a:t>, </a:t>
            </a:r>
            <a:r>
              <a:rPr lang="ar-SA" sz="2800" dirty="0">
                <a:latin typeface="+mj-lt"/>
                <a:cs typeface="Adobe Naskh Medium" panose="01010101010101010101" pitchFamily="50" charset="-78"/>
              </a:rPr>
              <a:t>ز</a:t>
            </a:r>
            <a:r>
              <a:rPr lang="en-ID" sz="2000" dirty="0">
                <a:latin typeface="+mj-lt"/>
              </a:rPr>
              <a:t>, </a:t>
            </a:r>
            <a:r>
              <a:rPr lang="en-ID" sz="2000" dirty="0" err="1">
                <a:latin typeface="+mj-lt"/>
              </a:rPr>
              <a:t>dan</a:t>
            </a:r>
            <a:r>
              <a:rPr lang="en-ID" sz="2000" dirty="0">
                <a:latin typeface="+mj-lt"/>
              </a:rPr>
              <a:t> </a:t>
            </a:r>
            <a:r>
              <a:rPr lang="ar-SA" sz="2800" dirty="0">
                <a:latin typeface="+mj-lt"/>
                <a:cs typeface="Adobe Naskh Medium" panose="01010101010101010101" pitchFamily="50" charset="-78"/>
              </a:rPr>
              <a:t>و</a:t>
            </a:r>
            <a:r>
              <a:rPr lang="en-ID" sz="2000" dirty="0">
                <a:latin typeface="+mj-lt"/>
              </a:rPr>
              <a:t>.</a:t>
            </a:r>
          </a:p>
        </p:txBody>
      </p:sp>
      <p:pic>
        <p:nvPicPr>
          <p:cNvPr id="4" name="Picture 2" descr="Muslim girl in safari outfit on white Free Vector">
            <a:extLst>
              <a:ext uri="{FF2B5EF4-FFF2-40B4-BE49-F238E27FC236}">
                <a16:creationId xmlns:a16="http://schemas.microsoft.com/office/drawing/2014/main" xmlns="" id="{707ADD34-F676-9BF6-347C-6D37EFBB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2386"/>
            <a:ext cx="1981200" cy="40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207ADC-C97A-CDC5-5792-C4542A4BA318}"/>
              </a:ext>
            </a:extLst>
          </p:cNvPr>
          <p:cNvSpPr txBox="1"/>
          <p:nvPr/>
        </p:nvSpPr>
        <p:spPr>
          <a:xfrm rot="16200000">
            <a:off x="123812" y="2577257"/>
            <a:ext cx="2574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/>
              <a:t>Sumber</a:t>
            </a:r>
            <a:r>
              <a:rPr lang="en-ID" sz="1200" dirty="0"/>
              <a:t> </a:t>
            </a:r>
            <a:r>
              <a:rPr lang="en-ID" sz="1200" dirty="0" smtClean="0"/>
              <a:t>: </a:t>
            </a:r>
            <a:r>
              <a:rPr lang="en-ID" sz="1200" i="1" dirty="0"/>
              <a:t>freepik.com</a:t>
            </a:r>
          </a:p>
        </p:txBody>
      </p:sp>
    </p:spTree>
    <p:extLst>
      <p:ext uri="{BB962C8B-B14F-4D97-AF65-F5344CB8AC3E}">
        <p14:creationId xmlns:p14="http://schemas.microsoft.com/office/powerpoint/2010/main" val="1517026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706B633-8E5A-3A82-683A-45F514F59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357909"/>
              </p:ext>
            </p:extLst>
          </p:nvPr>
        </p:nvGraphicFramePr>
        <p:xfrm>
          <a:off x="742597" y="742950"/>
          <a:ext cx="8029007" cy="378136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159985">
                  <a:extLst>
                    <a:ext uri="{9D8B030D-6E8A-4147-A177-3AD203B41FA5}">
                      <a16:colId xmlns:a16="http://schemas.microsoft.com/office/drawing/2014/main" xmlns="" val="1524011390"/>
                    </a:ext>
                  </a:extLst>
                </a:gridCol>
                <a:gridCol w="1079800">
                  <a:extLst>
                    <a:ext uri="{9D8B030D-6E8A-4147-A177-3AD203B41FA5}">
                      <a16:colId xmlns:a16="http://schemas.microsoft.com/office/drawing/2014/main" xmlns="" val="615535220"/>
                    </a:ext>
                  </a:extLst>
                </a:gridCol>
                <a:gridCol w="1187681">
                  <a:extLst>
                    <a:ext uri="{9D8B030D-6E8A-4147-A177-3AD203B41FA5}">
                      <a16:colId xmlns:a16="http://schemas.microsoft.com/office/drawing/2014/main" xmlns="" val="1777202910"/>
                    </a:ext>
                  </a:extLst>
                </a:gridCol>
                <a:gridCol w="1362141">
                  <a:extLst>
                    <a:ext uri="{9D8B030D-6E8A-4147-A177-3AD203B41FA5}">
                      <a16:colId xmlns:a16="http://schemas.microsoft.com/office/drawing/2014/main" xmlns="" val="3873827518"/>
                    </a:ext>
                  </a:extLst>
                </a:gridCol>
                <a:gridCol w="1291379">
                  <a:extLst>
                    <a:ext uri="{9D8B030D-6E8A-4147-A177-3AD203B41FA5}">
                      <a16:colId xmlns:a16="http://schemas.microsoft.com/office/drawing/2014/main" xmlns="" val="2013268944"/>
                    </a:ext>
                  </a:extLst>
                </a:gridCol>
                <a:gridCol w="989805">
                  <a:extLst>
                    <a:ext uri="{9D8B030D-6E8A-4147-A177-3AD203B41FA5}">
                      <a16:colId xmlns:a16="http://schemas.microsoft.com/office/drawing/2014/main" xmlns="" val="412440063"/>
                    </a:ext>
                  </a:extLst>
                </a:gridCol>
                <a:gridCol w="958216">
                  <a:extLst>
                    <a:ext uri="{9D8B030D-6E8A-4147-A177-3AD203B41FA5}">
                      <a16:colId xmlns:a16="http://schemas.microsoft.com/office/drawing/2014/main" xmlns="" val="3740362404"/>
                    </a:ext>
                  </a:extLst>
                </a:gridCol>
              </a:tblGrid>
              <a:tr h="28786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akhir</a:t>
                      </a:r>
                      <a:endParaRPr lang="en-ID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tengah</a:t>
                      </a:r>
                      <a:endParaRPr lang="en-ID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awal</a:t>
                      </a:r>
                      <a:endParaRPr lang="en-ID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Tunggal</a:t>
                      </a:r>
                      <a:endParaRPr lang="en-ID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8010978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كُـلَّـمَا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7938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. . . ـا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87313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effectLst/>
                        </a:rPr>
                        <a:t>–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اَسَدٌ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extLst>
                  <a:ext uri="{0D108BD9-81ED-4DB2-BD59-A6C34878D82A}">
                    <a16:rowId xmlns:a16="http://schemas.microsoft.com/office/drawing/2014/main" xmlns="" val="2943156217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مَكْتَبٌ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. . . ـب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جَبَلٌ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 . . ـبـ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بَابٌ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بـ .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extLst>
                  <a:ext uri="{0D108BD9-81ED-4DB2-BD59-A6C34878D82A}">
                    <a16:rowId xmlns:a16="http://schemas.microsoft.com/office/drawing/2014/main" xmlns="" val="2839113436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pPr marL="87313" indent="-87313" algn="ctr">
                        <a:lnSpc>
                          <a:spcPct val="115000"/>
                        </a:lnSpc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سِتٌّ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. . . ـت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مَكْتَبٌ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 . . ـتـ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تَاجٌ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تـ .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ت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extLst>
                  <a:ext uri="{0D108BD9-81ED-4DB2-BD59-A6C34878D82A}">
                    <a16:rowId xmlns:a16="http://schemas.microsoft.com/office/drawing/2014/main" xmlns="" val="4092018439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حَدِيْثٌ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. . . ـث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مُثَنَّى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 . . ـثـ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ثَلْجٌ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ثـ .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ث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extLst>
                  <a:ext uri="{0D108BD9-81ED-4DB2-BD59-A6C34878D82A}">
                    <a16:rowId xmlns:a16="http://schemas.microsoft.com/office/drawing/2014/main" xmlns="" val="4274302337"/>
                  </a:ext>
                </a:extLst>
              </a:tr>
              <a:tr h="57572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حَـجٌّ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. . . ـج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مَسْجِدٌ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. . ـجـ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جَـمَلٌ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جـ .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ج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extLst>
                  <a:ext uri="{0D108BD9-81ED-4DB2-BD59-A6C34878D82A}">
                    <a16:rowId xmlns:a16="http://schemas.microsoft.com/office/drawing/2014/main" xmlns="" val="4081942122"/>
                  </a:ext>
                </a:extLst>
              </a:tr>
              <a:tr h="57572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فَتْحٌ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tabLst/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. . . ـح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بَـحْرٌ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. . ـحـ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حَرِيْرٌ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حـ .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ح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extLst>
                  <a:ext uri="{0D108BD9-81ED-4DB2-BD59-A6C34878D82A}">
                    <a16:rowId xmlns:a16="http://schemas.microsoft.com/office/drawing/2014/main" xmlns="" val="3366855001"/>
                  </a:ext>
                </a:extLst>
              </a:tr>
              <a:tr h="57572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سُـخٌّ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. . . ـخ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سُـخْطٌ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7938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. . ـخـ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خُبْـزٌ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خـ .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خ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extLst>
                  <a:ext uri="{0D108BD9-81ED-4DB2-BD59-A6C34878D82A}">
                    <a16:rowId xmlns:a16="http://schemas.microsoft.com/office/drawing/2014/main" xmlns="" val="2799879920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633088" y="-19050"/>
            <a:ext cx="6215511" cy="710161"/>
            <a:chOff x="1633088" y="60022"/>
            <a:chExt cx="6215511" cy="710161"/>
          </a:xfrm>
        </p:grpSpPr>
        <p:grpSp>
          <p:nvGrpSpPr>
            <p:cNvPr id="15" name="Group 14"/>
            <p:cNvGrpSpPr/>
            <p:nvPr/>
          </p:nvGrpSpPr>
          <p:grpSpPr>
            <a:xfrm>
              <a:off x="1633088" y="60022"/>
              <a:ext cx="6215511" cy="710161"/>
              <a:chOff x="1633088" y="60022"/>
              <a:chExt cx="6215511" cy="710161"/>
            </a:xfrm>
          </p:grpSpPr>
          <p:grpSp>
            <p:nvGrpSpPr>
              <p:cNvPr id="11" name="Google Shape;1361;p29">
                <a:extLst>
                  <a:ext uri="{FF2B5EF4-FFF2-40B4-BE49-F238E27FC236}">
                    <a16:creationId xmlns:a16="http://schemas.microsoft.com/office/drawing/2014/main" xmlns="" id="{A9D6D85F-E5B5-435A-0668-966F2EC58EF0}"/>
                  </a:ext>
                </a:extLst>
              </p:cNvPr>
              <p:cNvGrpSpPr/>
              <p:nvPr/>
            </p:nvGrpSpPr>
            <p:grpSpPr>
              <a:xfrm>
                <a:off x="1633088" y="239932"/>
                <a:ext cx="6215511" cy="435522"/>
                <a:chOff x="4635250" y="3790225"/>
                <a:chExt cx="415825" cy="87125"/>
              </a:xfrm>
              <a:solidFill>
                <a:srgbClr val="1DD0D8"/>
              </a:solidFill>
            </p:grpSpPr>
            <p:sp>
              <p:nvSpPr>
                <p:cNvPr id="12" name="Google Shape;1362;p29">
                  <a:extLst>
                    <a:ext uri="{FF2B5EF4-FFF2-40B4-BE49-F238E27FC236}">
                      <a16:creationId xmlns:a16="http://schemas.microsoft.com/office/drawing/2014/main" xmlns="" id="{5A4E84BF-7E96-5729-32EE-80FFAA50409C}"/>
                    </a:ext>
                  </a:extLst>
                </p:cNvPr>
                <p:cNvSpPr/>
                <p:nvPr/>
              </p:nvSpPr>
              <p:spPr>
                <a:xfrm>
                  <a:off x="4722350" y="3790238"/>
                  <a:ext cx="328725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9" h="3484" extrusionOk="0">
                      <a:moveTo>
                        <a:pt x="0" y="0"/>
                      </a:moveTo>
                      <a:lnTo>
                        <a:pt x="0" y="3484"/>
                      </a:lnTo>
                      <a:lnTo>
                        <a:pt x="9665" y="3484"/>
                      </a:lnTo>
                      <a:cubicBezTo>
                        <a:pt x="11591" y="3484"/>
                        <a:pt x="13148" y="1926"/>
                        <a:pt x="131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13" name="Google Shape;1363;p29">
                  <a:extLst>
                    <a:ext uri="{FF2B5EF4-FFF2-40B4-BE49-F238E27FC236}">
                      <a16:creationId xmlns:a16="http://schemas.microsoft.com/office/drawing/2014/main" xmlns="" id="{6A89E1D9-BE26-77F7-F168-2457140E4DC7}"/>
                    </a:ext>
                  </a:extLst>
                </p:cNvPr>
                <p:cNvSpPr/>
                <p:nvPr/>
              </p:nvSpPr>
              <p:spPr>
                <a:xfrm>
                  <a:off x="4635250" y="3790238"/>
                  <a:ext cx="87125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3484" extrusionOk="0">
                      <a:moveTo>
                        <a:pt x="3484" y="0"/>
                      </a:moveTo>
                      <a:cubicBezTo>
                        <a:pt x="1559" y="0"/>
                        <a:pt x="1" y="1558"/>
                        <a:pt x="1" y="3484"/>
                      </a:cubicBezTo>
                      <a:lnTo>
                        <a:pt x="3484" y="3484"/>
                      </a:lnTo>
                      <a:lnTo>
                        <a:pt x="3484" y="0"/>
                      </a:lnTo>
                      <a:close/>
                    </a:path>
                  </a:pathLst>
                </a:custGeom>
                <a:solidFill>
                  <a:srgbClr val="E8465A"/>
                </a:solidFill>
                <a:ln>
                  <a:solidFill>
                    <a:srgbClr val="BFBFBF"/>
                  </a:solidFill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14" name="Google Shape;1364;p29">
                  <a:extLst>
                    <a:ext uri="{FF2B5EF4-FFF2-40B4-BE49-F238E27FC236}">
                      <a16:creationId xmlns:a16="http://schemas.microsoft.com/office/drawing/2014/main" xmlns="" id="{F9C08217-6E6A-7453-8E0A-840F4056C0D7}"/>
                    </a:ext>
                  </a:extLst>
                </p:cNvPr>
                <p:cNvSpPr/>
                <p:nvPr/>
              </p:nvSpPr>
              <p:spPr>
                <a:xfrm>
                  <a:off x="4722350" y="3790225"/>
                  <a:ext cx="87300" cy="8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" h="3485" extrusionOk="0">
                      <a:moveTo>
                        <a:pt x="7" y="0"/>
                      </a:moveTo>
                      <a:lnTo>
                        <a:pt x="0" y="3484"/>
                      </a:lnTo>
                      <a:cubicBezTo>
                        <a:pt x="1926" y="3484"/>
                        <a:pt x="3491" y="1926"/>
                        <a:pt x="3491" y="0"/>
                      </a:cubicBezTo>
                      <a:close/>
                    </a:path>
                  </a:pathLst>
                </a:custGeom>
                <a:solidFill>
                  <a:srgbClr val="1DD0D8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</p:grpSp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xmlns="" id="{0CDD65DD-191D-B129-73C1-E53964BEBF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0722" y="60022"/>
                <a:ext cx="4541496" cy="710161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Tulisan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Huruf</a:t>
                </a:r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Hijaiah</a:t>
                </a:r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Bersambung</a:t>
                </a:r>
                <a:endParaRPr lang="en-ID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" name="Google Shape;398;p39">
              <a:extLst>
                <a:ext uri="{FF2B5EF4-FFF2-40B4-BE49-F238E27FC236}">
                  <a16:creationId xmlns:a16="http://schemas.microsoft.com/office/drawing/2014/main" xmlns="" id="{4BFC4DE0-705D-9838-58AB-606EF3AB0538}"/>
                </a:ext>
              </a:extLst>
            </p:cNvPr>
            <p:cNvGrpSpPr/>
            <p:nvPr/>
          </p:nvGrpSpPr>
          <p:grpSpPr>
            <a:xfrm>
              <a:off x="2256609" y="320279"/>
              <a:ext cx="274844" cy="274828"/>
              <a:chOff x="1923675" y="1633650"/>
              <a:chExt cx="436000" cy="435975"/>
            </a:xfrm>
          </p:grpSpPr>
          <p:sp>
            <p:nvSpPr>
              <p:cNvPr id="3" name="Google Shape;399;p39">
                <a:extLst>
                  <a:ext uri="{FF2B5EF4-FFF2-40B4-BE49-F238E27FC236}">
                    <a16:creationId xmlns:a16="http://schemas.microsoft.com/office/drawing/2014/main" xmlns="" id="{2BAB159E-6A13-2967-F13B-B59F5D41F87F}"/>
                  </a:ext>
                </a:extLst>
              </p:cNvPr>
              <p:cNvSpPr/>
              <p:nvPr/>
            </p:nvSpPr>
            <p:spPr>
              <a:xfrm>
                <a:off x="2209250" y="1633650"/>
                <a:ext cx="15042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6017" fill="none" extrusionOk="0">
                    <a:moveTo>
                      <a:pt x="5846" y="3605"/>
                    </a:moveTo>
                    <a:lnTo>
                      <a:pt x="2412" y="171"/>
                    </a:lnTo>
                    <a:lnTo>
                      <a:pt x="2412" y="171"/>
                    </a:lnTo>
                    <a:lnTo>
                      <a:pt x="2314" y="98"/>
                    </a:lnTo>
                    <a:lnTo>
                      <a:pt x="2217" y="49"/>
                    </a:lnTo>
                    <a:lnTo>
                      <a:pt x="2095" y="25"/>
                    </a:lnTo>
                    <a:lnTo>
                      <a:pt x="1997" y="1"/>
                    </a:lnTo>
                    <a:lnTo>
                      <a:pt x="1876" y="25"/>
                    </a:lnTo>
                    <a:lnTo>
                      <a:pt x="1778" y="49"/>
                    </a:lnTo>
                    <a:lnTo>
                      <a:pt x="1681" y="98"/>
                    </a:lnTo>
                    <a:lnTo>
                      <a:pt x="1583" y="171"/>
                    </a:lnTo>
                    <a:lnTo>
                      <a:pt x="0" y="1778"/>
                    </a:lnTo>
                    <a:lnTo>
                      <a:pt x="4238" y="6016"/>
                    </a:lnTo>
                    <a:lnTo>
                      <a:pt x="5846" y="4433"/>
                    </a:lnTo>
                    <a:lnTo>
                      <a:pt x="5846" y="4433"/>
                    </a:lnTo>
                    <a:lnTo>
                      <a:pt x="5919" y="4336"/>
                    </a:lnTo>
                    <a:lnTo>
                      <a:pt x="5967" y="4238"/>
                    </a:lnTo>
                    <a:lnTo>
                      <a:pt x="5992" y="4141"/>
                    </a:lnTo>
                    <a:lnTo>
                      <a:pt x="6016" y="4019"/>
                    </a:lnTo>
                    <a:lnTo>
                      <a:pt x="5992" y="3922"/>
                    </a:lnTo>
                    <a:lnTo>
                      <a:pt x="5967" y="3800"/>
                    </a:lnTo>
                    <a:lnTo>
                      <a:pt x="5919" y="3703"/>
                    </a:lnTo>
                    <a:lnTo>
                      <a:pt x="5846" y="3605"/>
                    </a:lnTo>
                    <a:lnTo>
                      <a:pt x="5846" y="36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5" name="Google Shape;400;p39">
                <a:extLst>
                  <a:ext uri="{FF2B5EF4-FFF2-40B4-BE49-F238E27FC236}">
                    <a16:creationId xmlns:a16="http://schemas.microsoft.com/office/drawing/2014/main" xmlns="" id="{B4663AA1-AA4E-D0EE-AC0D-D54537C970A0}"/>
                  </a:ext>
                </a:extLst>
              </p:cNvPr>
              <p:cNvSpPr/>
              <p:nvPr/>
            </p:nvSpPr>
            <p:spPr>
              <a:xfrm>
                <a:off x="2019900" y="1757250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10473" y="1"/>
                    </a:moveTo>
                    <a:lnTo>
                      <a:pt x="0" y="1047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" name="Google Shape;401;p39">
                <a:extLst>
                  <a:ext uri="{FF2B5EF4-FFF2-40B4-BE49-F238E27FC236}">
                    <a16:creationId xmlns:a16="http://schemas.microsoft.com/office/drawing/2014/main" xmlns="" id="{2A932024-FAE6-A3A4-34B9-5B5EBC3C320A}"/>
                  </a:ext>
                </a:extLst>
              </p:cNvPr>
              <p:cNvSpPr/>
              <p:nvPr/>
            </p:nvSpPr>
            <p:spPr>
              <a:xfrm>
                <a:off x="1923675" y="1681150"/>
                <a:ext cx="388500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39" fill="none" extrusionOk="0">
                    <a:moveTo>
                      <a:pt x="11277" y="0"/>
                    </a:moveTo>
                    <a:lnTo>
                      <a:pt x="756" y="10546"/>
                    </a:lnTo>
                    <a:lnTo>
                      <a:pt x="756" y="10546"/>
                    </a:lnTo>
                    <a:lnTo>
                      <a:pt x="683" y="10619"/>
                    </a:lnTo>
                    <a:lnTo>
                      <a:pt x="634" y="10692"/>
                    </a:lnTo>
                    <a:lnTo>
                      <a:pt x="610" y="10765"/>
                    </a:lnTo>
                    <a:lnTo>
                      <a:pt x="585" y="10863"/>
                    </a:lnTo>
                    <a:lnTo>
                      <a:pt x="1" y="14881"/>
                    </a:lnTo>
                    <a:lnTo>
                      <a:pt x="1" y="14881"/>
                    </a:lnTo>
                    <a:lnTo>
                      <a:pt x="1" y="15003"/>
                    </a:lnTo>
                    <a:lnTo>
                      <a:pt x="25" y="15149"/>
                    </a:lnTo>
                    <a:lnTo>
                      <a:pt x="98" y="15271"/>
                    </a:lnTo>
                    <a:lnTo>
                      <a:pt x="171" y="15368"/>
                    </a:lnTo>
                    <a:lnTo>
                      <a:pt x="171" y="15368"/>
                    </a:lnTo>
                    <a:lnTo>
                      <a:pt x="269" y="15441"/>
                    </a:lnTo>
                    <a:lnTo>
                      <a:pt x="366" y="15490"/>
                    </a:lnTo>
                    <a:lnTo>
                      <a:pt x="464" y="15514"/>
                    </a:lnTo>
                    <a:lnTo>
                      <a:pt x="585" y="15539"/>
                    </a:lnTo>
                    <a:lnTo>
                      <a:pt x="585" y="15539"/>
                    </a:lnTo>
                    <a:lnTo>
                      <a:pt x="659" y="15539"/>
                    </a:lnTo>
                    <a:lnTo>
                      <a:pt x="4677" y="14954"/>
                    </a:lnTo>
                    <a:lnTo>
                      <a:pt x="4677" y="14954"/>
                    </a:lnTo>
                    <a:lnTo>
                      <a:pt x="4848" y="14905"/>
                    </a:lnTo>
                    <a:lnTo>
                      <a:pt x="4921" y="14857"/>
                    </a:lnTo>
                    <a:lnTo>
                      <a:pt x="4994" y="14784"/>
                    </a:lnTo>
                    <a:lnTo>
                      <a:pt x="15539" y="4262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8" name="Google Shape;402;p39">
                <a:extLst>
                  <a:ext uri="{FF2B5EF4-FFF2-40B4-BE49-F238E27FC236}">
                    <a16:creationId xmlns:a16="http://schemas.microsoft.com/office/drawing/2014/main" xmlns="" id="{6306D181-E38D-4D84-26FF-0CF72414B0E7}"/>
                  </a:ext>
                </a:extLst>
              </p:cNvPr>
              <p:cNvSpPr/>
              <p:nvPr/>
            </p:nvSpPr>
            <p:spPr>
              <a:xfrm>
                <a:off x="1974225" y="1711575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0" y="10474"/>
                    </a:moveTo>
                    <a:lnTo>
                      <a:pt x="10473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9" name="Google Shape;403;p39">
                <a:extLst>
                  <a:ext uri="{FF2B5EF4-FFF2-40B4-BE49-F238E27FC236}">
                    <a16:creationId xmlns:a16="http://schemas.microsoft.com/office/drawing/2014/main" xmlns="" id="{E52CA0A3-04AD-0140-A099-DE3B7E01E6D1}"/>
                  </a:ext>
                </a:extLst>
              </p:cNvPr>
              <p:cNvSpPr/>
              <p:nvPr/>
            </p:nvSpPr>
            <p:spPr>
              <a:xfrm>
                <a:off x="1934650" y="2014200"/>
                <a:ext cx="444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79" fill="none" extrusionOk="0">
                    <a:moveTo>
                      <a:pt x="1778" y="1778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0" name="Google Shape;404;p39">
                <a:extLst>
                  <a:ext uri="{FF2B5EF4-FFF2-40B4-BE49-F238E27FC236}">
                    <a16:creationId xmlns:a16="http://schemas.microsoft.com/office/drawing/2014/main" xmlns="" id="{6D6D6BC7-E0C4-F63D-98F5-7AF653E7507E}"/>
                  </a:ext>
                </a:extLst>
              </p:cNvPr>
              <p:cNvSpPr/>
              <p:nvPr/>
            </p:nvSpPr>
            <p:spPr>
              <a:xfrm>
                <a:off x="1944375" y="1947225"/>
                <a:ext cx="10172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068" fill="none" extrusionOk="0">
                    <a:moveTo>
                      <a:pt x="1" y="49"/>
                    </a:moveTo>
                    <a:lnTo>
                      <a:pt x="1" y="4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20" y="4068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523B95-BEB4-3675-4DB8-D429A1F2F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2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D7F8C53F-CA52-F0E6-FF37-AE05B5E04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617097"/>
              </p:ext>
            </p:extLst>
          </p:nvPr>
        </p:nvGraphicFramePr>
        <p:xfrm>
          <a:off x="457200" y="727980"/>
          <a:ext cx="8300359" cy="374877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199188">
                  <a:extLst>
                    <a:ext uri="{9D8B030D-6E8A-4147-A177-3AD203B41FA5}">
                      <a16:colId xmlns:a16="http://schemas.microsoft.com/office/drawing/2014/main" xmlns="" val="1524011390"/>
                    </a:ext>
                  </a:extLst>
                </a:gridCol>
                <a:gridCol w="1116293">
                  <a:extLst>
                    <a:ext uri="{9D8B030D-6E8A-4147-A177-3AD203B41FA5}">
                      <a16:colId xmlns:a16="http://schemas.microsoft.com/office/drawing/2014/main" xmlns="" val="615535220"/>
                    </a:ext>
                  </a:extLst>
                </a:gridCol>
                <a:gridCol w="1227821">
                  <a:extLst>
                    <a:ext uri="{9D8B030D-6E8A-4147-A177-3AD203B41FA5}">
                      <a16:colId xmlns:a16="http://schemas.microsoft.com/office/drawing/2014/main" xmlns="" val="1777202910"/>
                    </a:ext>
                  </a:extLst>
                </a:gridCol>
                <a:gridCol w="1408177">
                  <a:extLst>
                    <a:ext uri="{9D8B030D-6E8A-4147-A177-3AD203B41FA5}">
                      <a16:colId xmlns:a16="http://schemas.microsoft.com/office/drawing/2014/main" xmlns="" val="3873827518"/>
                    </a:ext>
                  </a:extLst>
                </a:gridCol>
                <a:gridCol w="1335023">
                  <a:extLst>
                    <a:ext uri="{9D8B030D-6E8A-4147-A177-3AD203B41FA5}">
                      <a16:colId xmlns:a16="http://schemas.microsoft.com/office/drawing/2014/main" xmlns="" val="2013268944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xmlns="" val="41244006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740362404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akhir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tengah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awal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Tunggal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8010978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جَدٌّ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ـد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87313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دَارٌ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د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د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43156217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مُنْذُ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ـذ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ذَرٌّ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ذ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ذ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839113436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87313" indent="-87313" algn="ctr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شَـرٌّ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ـر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رَأْسٌ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ر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ر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092018439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عَزِيْزٌ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ـز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زَكَاتٌ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ز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ز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274302337"/>
                  </a:ext>
                </a:extLst>
              </a:tr>
              <a:tr h="61251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نَفْسٌ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ـس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نِسَاءٌ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ـسـ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سَـمَكٌ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سـ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س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081942122"/>
                  </a:ext>
                </a:extLst>
              </a:tr>
              <a:tr h="61251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قُرَيْشٍ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7938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ـش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مُشْرِكٌ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ـشـ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شَرَابٌ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شـ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ش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366855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996C10-AF58-C718-1760-6BB67E814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2"/>
            <a:ext cx="9144000" cy="5299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3088" y="-19050"/>
            <a:ext cx="6215511" cy="710161"/>
            <a:chOff x="1633088" y="60022"/>
            <a:chExt cx="6215511" cy="710161"/>
          </a:xfrm>
        </p:grpSpPr>
        <p:grpSp>
          <p:nvGrpSpPr>
            <p:cNvPr id="17" name="Group 16"/>
            <p:cNvGrpSpPr/>
            <p:nvPr/>
          </p:nvGrpSpPr>
          <p:grpSpPr>
            <a:xfrm>
              <a:off x="1633088" y="60022"/>
              <a:ext cx="6215511" cy="710161"/>
              <a:chOff x="1633088" y="60022"/>
              <a:chExt cx="6215511" cy="710161"/>
            </a:xfrm>
          </p:grpSpPr>
          <p:grpSp>
            <p:nvGrpSpPr>
              <p:cNvPr id="25" name="Google Shape;1361;p29">
                <a:extLst>
                  <a:ext uri="{FF2B5EF4-FFF2-40B4-BE49-F238E27FC236}">
                    <a16:creationId xmlns:a16="http://schemas.microsoft.com/office/drawing/2014/main" xmlns="" id="{A9D6D85F-E5B5-435A-0668-966F2EC58EF0}"/>
                  </a:ext>
                </a:extLst>
              </p:cNvPr>
              <p:cNvGrpSpPr/>
              <p:nvPr/>
            </p:nvGrpSpPr>
            <p:grpSpPr>
              <a:xfrm>
                <a:off x="1633088" y="239932"/>
                <a:ext cx="6215511" cy="435522"/>
                <a:chOff x="4635250" y="3790225"/>
                <a:chExt cx="415825" cy="87125"/>
              </a:xfrm>
              <a:solidFill>
                <a:srgbClr val="1DD0D8"/>
              </a:solidFill>
            </p:grpSpPr>
            <p:sp>
              <p:nvSpPr>
                <p:cNvPr id="27" name="Google Shape;1362;p29">
                  <a:extLst>
                    <a:ext uri="{FF2B5EF4-FFF2-40B4-BE49-F238E27FC236}">
                      <a16:creationId xmlns:a16="http://schemas.microsoft.com/office/drawing/2014/main" xmlns="" id="{5A4E84BF-7E96-5729-32EE-80FFAA50409C}"/>
                    </a:ext>
                  </a:extLst>
                </p:cNvPr>
                <p:cNvSpPr/>
                <p:nvPr/>
              </p:nvSpPr>
              <p:spPr>
                <a:xfrm>
                  <a:off x="4722350" y="3790238"/>
                  <a:ext cx="328725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9" h="3484" extrusionOk="0">
                      <a:moveTo>
                        <a:pt x="0" y="0"/>
                      </a:moveTo>
                      <a:lnTo>
                        <a:pt x="0" y="3484"/>
                      </a:lnTo>
                      <a:lnTo>
                        <a:pt x="9665" y="3484"/>
                      </a:lnTo>
                      <a:cubicBezTo>
                        <a:pt x="11591" y="3484"/>
                        <a:pt x="13148" y="1926"/>
                        <a:pt x="131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28" name="Google Shape;1363;p29">
                  <a:extLst>
                    <a:ext uri="{FF2B5EF4-FFF2-40B4-BE49-F238E27FC236}">
                      <a16:creationId xmlns:a16="http://schemas.microsoft.com/office/drawing/2014/main" xmlns="" id="{6A89E1D9-BE26-77F7-F168-2457140E4DC7}"/>
                    </a:ext>
                  </a:extLst>
                </p:cNvPr>
                <p:cNvSpPr/>
                <p:nvPr/>
              </p:nvSpPr>
              <p:spPr>
                <a:xfrm>
                  <a:off x="4635250" y="3790238"/>
                  <a:ext cx="87125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3484" extrusionOk="0">
                      <a:moveTo>
                        <a:pt x="3484" y="0"/>
                      </a:moveTo>
                      <a:cubicBezTo>
                        <a:pt x="1559" y="0"/>
                        <a:pt x="1" y="1558"/>
                        <a:pt x="1" y="3484"/>
                      </a:cubicBezTo>
                      <a:lnTo>
                        <a:pt x="3484" y="3484"/>
                      </a:lnTo>
                      <a:lnTo>
                        <a:pt x="3484" y="0"/>
                      </a:lnTo>
                      <a:close/>
                    </a:path>
                  </a:pathLst>
                </a:custGeom>
                <a:solidFill>
                  <a:srgbClr val="E8465A"/>
                </a:solidFill>
                <a:ln>
                  <a:solidFill>
                    <a:srgbClr val="BFBFBF"/>
                  </a:solidFill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29" name="Google Shape;1364;p29">
                  <a:extLst>
                    <a:ext uri="{FF2B5EF4-FFF2-40B4-BE49-F238E27FC236}">
                      <a16:creationId xmlns:a16="http://schemas.microsoft.com/office/drawing/2014/main" xmlns="" id="{F9C08217-6E6A-7453-8E0A-840F4056C0D7}"/>
                    </a:ext>
                  </a:extLst>
                </p:cNvPr>
                <p:cNvSpPr/>
                <p:nvPr/>
              </p:nvSpPr>
              <p:spPr>
                <a:xfrm>
                  <a:off x="4722350" y="3790225"/>
                  <a:ext cx="87300" cy="8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" h="3485" extrusionOk="0">
                      <a:moveTo>
                        <a:pt x="7" y="0"/>
                      </a:moveTo>
                      <a:lnTo>
                        <a:pt x="0" y="3484"/>
                      </a:lnTo>
                      <a:cubicBezTo>
                        <a:pt x="1926" y="3484"/>
                        <a:pt x="3491" y="1926"/>
                        <a:pt x="3491" y="0"/>
                      </a:cubicBezTo>
                      <a:close/>
                    </a:path>
                  </a:pathLst>
                </a:custGeom>
                <a:solidFill>
                  <a:srgbClr val="1DD0D8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</p:grpSp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xmlns="" id="{0CDD65DD-191D-B129-73C1-E53964BEBF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0722" y="60022"/>
                <a:ext cx="4541496" cy="710161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Tulisan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Huruf</a:t>
                </a:r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Hijaiah</a:t>
                </a:r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Bersambung</a:t>
                </a:r>
                <a:endParaRPr lang="en-ID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8" name="Google Shape;398;p39">
              <a:extLst>
                <a:ext uri="{FF2B5EF4-FFF2-40B4-BE49-F238E27FC236}">
                  <a16:creationId xmlns:a16="http://schemas.microsoft.com/office/drawing/2014/main" xmlns="" id="{4BFC4DE0-705D-9838-58AB-606EF3AB0538}"/>
                </a:ext>
              </a:extLst>
            </p:cNvPr>
            <p:cNvGrpSpPr/>
            <p:nvPr/>
          </p:nvGrpSpPr>
          <p:grpSpPr>
            <a:xfrm>
              <a:off x="2256609" y="320279"/>
              <a:ext cx="274844" cy="274828"/>
              <a:chOff x="1923675" y="1633650"/>
              <a:chExt cx="436000" cy="435975"/>
            </a:xfrm>
          </p:grpSpPr>
          <p:sp>
            <p:nvSpPr>
              <p:cNvPr id="19" name="Google Shape;399;p39">
                <a:extLst>
                  <a:ext uri="{FF2B5EF4-FFF2-40B4-BE49-F238E27FC236}">
                    <a16:creationId xmlns:a16="http://schemas.microsoft.com/office/drawing/2014/main" xmlns="" id="{2BAB159E-6A13-2967-F13B-B59F5D41F87F}"/>
                  </a:ext>
                </a:extLst>
              </p:cNvPr>
              <p:cNvSpPr/>
              <p:nvPr/>
            </p:nvSpPr>
            <p:spPr>
              <a:xfrm>
                <a:off x="2209250" y="1633650"/>
                <a:ext cx="15042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6017" fill="none" extrusionOk="0">
                    <a:moveTo>
                      <a:pt x="5846" y="3605"/>
                    </a:moveTo>
                    <a:lnTo>
                      <a:pt x="2412" y="171"/>
                    </a:lnTo>
                    <a:lnTo>
                      <a:pt x="2412" y="171"/>
                    </a:lnTo>
                    <a:lnTo>
                      <a:pt x="2314" y="98"/>
                    </a:lnTo>
                    <a:lnTo>
                      <a:pt x="2217" y="49"/>
                    </a:lnTo>
                    <a:lnTo>
                      <a:pt x="2095" y="25"/>
                    </a:lnTo>
                    <a:lnTo>
                      <a:pt x="1997" y="1"/>
                    </a:lnTo>
                    <a:lnTo>
                      <a:pt x="1876" y="25"/>
                    </a:lnTo>
                    <a:lnTo>
                      <a:pt x="1778" y="49"/>
                    </a:lnTo>
                    <a:lnTo>
                      <a:pt x="1681" y="98"/>
                    </a:lnTo>
                    <a:lnTo>
                      <a:pt x="1583" y="171"/>
                    </a:lnTo>
                    <a:lnTo>
                      <a:pt x="0" y="1778"/>
                    </a:lnTo>
                    <a:lnTo>
                      <a:pt x="4238" y="6016"/>
                    </a:lnTo>
                    <a:lnTo>
                      <a:pt x="5846" y="4433"/>
                    </a:lnTo>
                    <a:lnTo>
                      <a:pt x="5846" y="4433"/>
                    </a:lnTo>
                    <a:lnTo>
                      <a:pt x="5919" y="4336"/>
                    </a:lnTo>
                    <a:lnTo>
                      <a:pt x="5967" y="4238"/>
                    </a:lnTo>
                    <a:lnTo>
                      <a:pt x="5992" y="4141"/>
                    </a:lnTo>
                    <a:lnTo>
                      <a:pt x="6016" y="4019"/>
                    </a:lnTo>
                    <a:lnTo>
                      <a:pt x="5992" y="3922"/>
                    </a:lnTo>
                    <a:lnTo>
                      <a:pt x="5967" y="3800"/>
                    </a:lnTo>
                    <a:lnTo>
                      <a:pt x="5919" y="3703"/>
                    </a:lnTo>
                    <a:lnTo>
                      <a:pt x="5846" y="3605"/>
                    </a:lnTo>
                    <a:lnTo>
                      <a:pt x="5846" y="36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0" name="Google Shape;400;p39">
                <a:extLst>
                  <a:ext uri="{FF2B5EF4-FFF2-40B4-BE49-F238E27FC236}">
                    <a16:creationId xmlns:a16="http://schemas.microsoft.com/office/drawing/2014/main" xmlns="" id="{B4663AA1-AA4E-D0EE-AC0D-D54537C970A0}"/>
                  </a:ext>
                </a:extLst>
              </p:cNvPr>
              <p:cNvSpPr/>
              <p:nvPr/>
            </p:nvSpPr>
            <p:spPr>
              <a:xfrm>
                <a:off x="2019900" y="1757250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10473" y="1"/>
                    </a:moveTo>
                    <a:lnTo>
                      <a:pt x="0" y="1047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1" name="Google Shape;401;p39">
                <a:extLst>
                  <a:ext uri="{FF2B5EF4-FFF2-40B4-BE49-F238E27FC236}">
                    <a16:creationId xmlns:a16="http://schemas.microsoft.com/office/drawing/2014/main" xmlns="" id="{2A932024-FAE6-A3A4-34B9-5B5EBC3C320A}"/>
                  </a:ext>
                </a:extLst>
              </p:cNvPr>
              <p:cNvSpPr/>
              <p:nvPr/>
            </p:nvSpPr>
            <p:spPr>
              <a:xfrm>
                <a:off x="1923675" y="1681150"/>
                <a:ext cx="388500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39" fill="none" extrusionOk="0">
                    <a:moveTo>
                      <a:pt x="11277" y="0"/>
                    </a:moveTo>
                    <a:lnTo>
                      <a:pt x="756" y="10546"/>
                    </a:lnTo>
                    <a:lnTo>
                      <a:pt x="756" y="10546"/>
                    </a:lnTo>
                    <a:lnTo>
                      <a:pt x="683" y="10619"/>
                    </a:lnTo>
                    <a:lnTo>
                      <a:pt x="634" y="10692"/>
                    </a:lnTo>
                    <a:lnTo>
                      <a:pt x="610" y="10765"/>
                    </a:lnTo>
                    <a:lnTo>
                      <a:pt x="585" y="10863"/>
                    </a:lnTo>
                    <a:lnTo>
                      <a:pt x="1" y="14881"/>
                    </a:lnTo>
                    <a:lnTo>
                      <a:pt x="1" y="14881"/>
                    </a:lnTo>
                    <a:lnTo>
                      <a:pt x="1" y="15003"/>
                    </a:lnTo>
                    <a:lnTo>
                      <a:pt x="25" y="15149"/>
                    </a:lnTo>
                    <a:lnTo>
                      <a:pt x="98" y="15271"/>
                    </a:lnTo>
                    <a:lnTo>
                      <a:pt x="171" y="15368"/>
                    </a:lnTo>
                    <a:lnTo>
                      <a:pt x="171" y="15368"/>
                    </a:lnTo>
                    <a:lnTo>
                      <a:pt x="269" y="15441"/>
                    </a:lnTo>
                    <a:lnTo>
                      <a:pt x="366" y="15490"/>
                    </a:lnTo>
                    <a:lnTo>
                      <a:pt x="464" y="15514"/>
                    </a:lnTo>
                    <a:lnTo>
                      <a:pt x="585" y="15539"/>
                    </a:lnTo>
                    <a:lnTo>
                      <a:pt x="585" y="15539"/>
                    </a:lnTo>
                    <a:lnTo>
                      <a:pt x="659" y="15539"/>
                    </a:lnTo>
                    <a:lnTo>
                      <a:pt x="4677" y="14954"/>
                    </a:lnTo>
                    <a:lnTo>
                      <a:pt x="4677" y="14954"/>
                    </a:lnTo>
                    <a:lnTo>
                      <a:pt x="4848" y="14905"/>
                    </a:lnTo>
                    <a:lnTo>
                      <a:pt x="4921" y="14857"/>
                    </a:lnTo>
                    <a:lnTo>
                      <a:pt x="4994" y="14784"/>
                    </a:lnTo>
                    <a:lnTo>
                      <a:pt x="15539" y="4262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2" name="Google Shape;402;p39">
                <a:extLst>
                  <a:ext uri="{FF2B5EF4-FFF2-40B4-BE49-F238E27FC236}">
                    <a16:creationId xmlns:a16="http://schemas.microsoft.com/office/drawing/2014/main" xmlns="" id="{6306D181-E38D-4D84-26FF-0CF72414B0E7}"/>
                  </a:ext>
                </a:extLst>
              </p:cNvPr>
              <p:cNvSpPr/>
              <p:nvPr/>
            </p:nvSpPr>
            <p:spPr>
              <a:xfrm>
                <a:off x="1974225" y="1711575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0" y="10474"/>
                    </a:moveTo>
                    <a:lnTo>
                      <a:pt x="10473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3" name="Google Shape;403;p39">
                <a:extLst>
                  <a:ext uri="{FF2B5EF4-FFF2-40B4-BE49-F238E27FC236}">
                    <a16:creationId xmlns:a16="http://schemas.microsoft.com/office/drawing/2014/main" xmlns="" id="{E52CA0A3-04AD-0140-A099-DE3B7E01E6D1}"/>
                  </a:ext>
                </a:extLst>
              </p:cNvPr>
              <p:cNvSpPr/>
              <p:nvPr/>
            </p:nvSpPr>
            <p:spPr>
              <a:xfrm>
                <a:off x="1934650" y="2014200"/>
                <a:ext cx="444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79" fill="none" extrusionOk="0">
                    <a:moveTo>
                      <a:pt x="1778" y="1778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4" name="Google Shape;404;p39">
                <a:extLst>
                  <a:ext uri="{FF2B5EF4-FFF2-40B4-BE49-F238E27FC236}">
                    <a16:creationId xmlns:a16="http://schemas.microsoft.com/office/drawing/2014/main" xmlns="" id="{6D6D6BC7-E0C4-F63D-98F5-7AF653E7507E}"/>
                  </a:ext>
                </a:extLst>
              </p:cNvPr>
              <p:cNvSpPr/>
              <p:nvPr/>
            </p:nvSpPr>
            <p:spPr>
              <a:xfrm>
                <a:off x="1944375" y="1947225"/>
                <a:ext cx="10172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068" fill="none" extrusionOk="0">
                    <a:moveTo>
                      <a:pt x="1" y="49"/>
                    </a:moveTo>
                    <a:lnTo>
                      <a:pt x="1" y="4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20" y="4068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6194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D5842D5A-FDC0-8D89-D65A-010FBBB05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406331"/>
              </p:ext>
            </p:extLst>
          </p:nvPr>
        </p:nvGraphicFramePr>
        <p:xfrm>
          <a:off x="152401" y="727980"/>
          <a:ext cx="8763000" cy="374877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266027">
                  <a:extLst>
                    <a:ext uri="{9D8B030D-6E8A-4147-A177-3AD203B41FA5}">
                      <a16:colId xmlns:a16="http://schemas.microsoft.com/office/drawing/2014/main" xmlns="" val="1524011390"/>
                    </a:ext>
                  </a:extLst>
                </a:gridCol>
                <a:gridCol w="1178513">
                  <a:extLst>
                    <a:ext uri="{9D8B030D-6E8A-4147-A177-3AD203B41FA5}">
                      <a16:colId xmlns:a16="http://schemas.microsoft.com/office/drawing/2014/main" xmlns="" val="615535220"/>
                    </a:ext>
                  </a:extLst>
                </a:gridCol>
                <a:gridCol w="1296257">
                  <a:extLst>
                    <a:ext uri="{9D8B030D-6E8A-4147-A177-3AD203B41FA5}">
                      <a16:colId xmlns:a16="http://schemas.microsoft.com/office/drawing/2014/main" xmlns="" val="1777202910"/>
                    </a:ext>
                  </a:extLst>
                </a:gridCol>
                <a:gridCol w="1486665">
                  <a:extLst>
                    <a:ext uri="{9D8B030D-6E8A-4147-A177-3AD203B41FA5}">
                      <a16:colId xmlns:a16="http://schemas.microsoft.com/office/drawing/2014/main" xmlns="" val="3873827518"/>
                    </a:ext>
                  </a:extLst>
                </a:gridCol>
                <a:gridCol w="1409433">
                  <a:extLst>
                    <a:ext uri="{9D8B030D-6E8A-4147-A177-3AD203B41FA5}">
                      <a16:colId xmlns:a16="http://schemas.microsoft.com/office/drawing/2014/main" xmlns="" val="2013268944"/>
                    </a:ext>
                  </a:extLst>
                </a:gridCol>
                <a:gridCol w="1080291">
                  <a:extLst>
                    <a:ext uri="{9D8B030D-6E8A-4147-A177-3AD203B41FA5}">
                      <a16:colId xmlns:a16="http://schemas.microsoft.com/office/drawing/2014/main" xmlns="" val="412440063"/>
                    </a:ext>
                  </a:extLst>
                </a:gridCol>
                <a:gridCol w="1045814">
                  <a:extLst>
                    <a:ext uri="{9D8B030D-6E8A-4147-A177-3AD203B41FA5}">
                      <a16:colId xmlns:a16="http://schemas.microsoft.com/office/drawing/2014/main" xmlns="" val="3740362404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akhir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tengah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awal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Tunggal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8010978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نَقْصٌ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ـص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87313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مُصَلَّى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ـصـ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صَـحْنٌ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صـ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ص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43156217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بَعْضٌ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ـض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مِضْرَبٌ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ـضـ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ضَادٌ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ضـ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ض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839113436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87313" indent="-87313" algn="ctr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حَائِطٌ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ـط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خُطْوَطٌ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ـطـ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طَلَّاسَةٌ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طـ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ط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092018439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حِفْظٌ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ـظ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مُظْلِـمٌ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7938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ـظـ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ظَـهْرٌ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ظـ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ظ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274302337"/>
                  </a:ext>
                </a:extLst>
              </a:tr>
              <a:tr h="61251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بَيْعٌ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ـع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نِعْمَةٌ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ـعـ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عَيْـنٌ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عـ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ع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081942122"/>
                  </a:ext>
                </a:extLst>
              </a:tr>
              <a:tr h="61251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بَلَغَ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ـغ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مَغْرِبٌ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ـغـ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غَزَلٌ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غـ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غ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366855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23304E-DB06-61B5-9B21-736C0DAF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2"/>
            <a:ext cx="9144000" cy="529999"/>
          </a:xfrm>
          <a:prstGeom prst="rect">
            <a:avLst/>
          </a:prstGeom>
        </p:spPr>
      </p:pic>
      <p:grpSp>
        <p:nvGrpSpPr>
          <p:cNvPr id="9" name="Google Shape;398;p39">
            <a:extLst>
              <a:ext uri="{FF2B5EF4-FFF2-40B4-BE49-F238E27FC236}">
                <a16:creationId xmlns:a16="http://schemas.microsoft.com/office/drawing/2014/main" xmlns="" id="{8C14F237-57DD-00B5-D44B-3A44E67E7BBD}"/>
              </a:ext>
            </a:extLst>
          </p:cNvPr>
          <p:cNvGrpSpPr/>
          <p:nvPr/>
        </p:nvGrpSpPr>
        <p:grpSpPr>
          <a:xfrm>
            <a:off x="2256609" y="320279"/>
            <a:ext cx="274844" cy="274828"/>
            <a:chOff x="1923675" y="1633650"/>
            <a:chExt cx="436000" cy="435975"/>
          </a:xfrm>
        </p:grpSpPr>
        <p:sp>
          <p:nvSpPr>
            <p:cNvPr id="10" name="Google Shape;399;p39">
              <a:extLst>
                <a:ext uri="{FF2B5EF4-FFF2-40B4-BE49-F238E27FC236}">
                  <a16:creationId xmlns:a16="http://schemas.microsoft.com/office/drawing/2014/main" xmlns="" id="{D522926F-6E81-BF9A-23E2-B8C573FFF164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" name="Google Shape;400;p39">
              <a:extLst>
                <a:ext uri="{FF2B5EF4-FFF2-40B4-BE49-F238E27FC236}">
                  <a16:creationId xmlns:a16="http://schemas.microsoft.com/office/drawing/2014/main" xmlns="" id="{38735B31-8AA4-20A1-CD6B-3D795C93E91E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" name="Google Shape;401;p39">
              <a:extLst>
                <a:ext uri="{FF2B5EF4-FFF2-40B4-BE49-F238E27FC236}">
                  <a16:creationId xmlns:a16="http://schemas.microsoft.com/office/drawing/2014/main" xmlns="" id="{D85151EE-D03D-4E12-086A-6B9FEE2D3CF0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" name="Google Shape;402;p39">
              <a:extLst>
                <a:ext uri="{FF2B5EF4-FFF2-40B4-BE49-F238E27FC236}">
                  <a16:creationId xmlns:a16="http://schemas.microsoft.com/office/drawing/2014/main" xmlns="" id="{5AEC28F9-54C4-FC08-7193-BAAEF742A5B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" name="Google Shape;403;p39">
              <a:extLst>
                <a:ext uri="{FF2B5EF4-FFF2-40B4-BE49-F238E27FC236}">
                  <a16:creationId xmlns:a16="http://schemas.microsoft.com/office/drawing/2014/main" xmlns="" id="{003F186A-F45F-8DCB-B30B-D6BDCC4F334D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" name="Google Shape;404;p39">
              <a:extLst>
                <a:ext uri="{FF2B5EF4-FFF2-40B4-BE49-F238E27FC236}">
                  <a16:creationId xmlns:a16="http://schemas.microsoft.com/office/drawing/2014/main" xmlns="" id="{3590DA50-E0BD-BA18-8347-8B9A30FBC775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33088" y="-19050"/>
            <a:ext cx="6215511" cy="710161"/>
            <a:chOff x="1633088" y="60022"/>
            <a:chExt cx="6215511" cy="710161"/>
          </a:xfrm>
        </p:grpSpPr>
        <p:grpSp>
          <p:nvGrpSpPr>
            <p:cNvPr id="17" name="Group 16"/>
            <p:cNvGrpSpPr/>
            <p:nvPr/>
          </p:nvGrpSpPr>
          <p:grpSpPr>
            <a:xfrm>
              <a:off x="1633088" y="60022"/>
              <a:ext cx="6215511" cy="710161"/>
              <a:chOff x="1633088" y="60022"/>
              <a:chExt cx="6215511" cy="710161"/>
            </a:xfrm>
          </p:grpSpPr>
          <p:grpSp>
            <p:nvGrpSpPr>
              <p:cNvPr id="25" name="Google Shape;1361;p29">
                <a:extLst>
                  <a:ext uri="{FF2B5EF4-FFF2-40B4-BE49-F238E27FC236}">
                    <a16:creationId xmlns:a16="http://schemas.microsoft.com/office/drawing/2014/main" xmlns="" id="{A9D6D85F-E5B5-435A-0668-966F2EC58EF0}"/>
                  </a:ext>
                </a:extLst>
              </p:cNvPr>
              <p:cNvGrpSpPr/>
              <p:nvPr/>
            </p:nvGrpSpPr>
            <p:grpSpPr>
              <a:xfrm>
                <a:off x="1633088" y="239932"/>
                <a:ext cx="6215511" cy="435522"/>
                <a:chOff x="4635250" y="3790225"/>
                <a:chExt cx="415825" cy="87125"/>
              </a:xfrm>
              <a:solidFill>
                <a:srgbClr val="1DD0D8"/>
              </a:solidFill>
            </p:grpSpPr>
            <p:sp>
              <p:nvSpPr>
                <p:cNvPr id="27" name="Google Shape;1362;p29">
                  <a:extLst>
                    <a:ext uri="{FF2B5EF4-FFF2-40B4-BE49-F238E27FC236}">
                      <a16:creationId xmlns:a16="http://schemas.microsoft.com/office/drawing/2014/main" xmlns="" id="{5A4E84BF-7E96-5729-32EE-80FFAA50409C}"/>
                    </a:ext>
                  </a:extLst>
                </p:cNvPr>
                <p:cNvSpPr/>
                <p:nvPr/>
              </p:nvSpPr>
              <p:spPr>
                <a:xfrm>
                  <a:off x="4722350" y="3790238"/>
                  <a:ext cx="328725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9" h="3484" extrusionOk="0">
                      <a:moveTo>
                        <a:pt x="0" y="0"/>
                      </a:moveTo>
                      <a:lnTo>
                        <a:pt x="0" y="3484"/>
                      </a:lnTo>
                      <a:lnTo>
                        <a:pt x="9665" y="3484"/>
                      </a:lnTo>
                      <a:cubicBezTo>
                        <a:pt x="11591" y="3484"/>
                        <a:pt x="13148" y="1926"/>
                        <a:pt x="131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28" name="Google Shape;1363;p29">
                  <a:extLst>
                    <a:ext uri="{FF2B5EF4-FFF2-40B4-BE49-F238E27FC236}">
                      <a16:creationId xmlns:a16="http://schemas.microsoft.com/office/drawing/2014/main" xmlns="" id="{6A89E1D9-BE26-77F7-F168-2457140E4DC7}"/>
                    </a:ext>
                  </a:extLst>
                </p:cNvPr>
                <p:cNvSpPr/>
                <p:nvPr/>
              </p:nvSpPr>
              <p:spPr>
                <a:xfrm>
                  <a:off x="4635250" y="3790238"/>
                  <a:ext cx="87125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3484" extrusionOk="0">
                      <a:moveTo>
                        <a:pt x="3484" y="0"/>
                      </a:moveTo>
                      <a:cubicBezTo>
                        <a:pt x="1559" y="0"/>
                        <a:pt x="1" y="1558"/>
                        <a:pt x="1" y="3484"/>
                      </a:cubicBezTo>
                      <a:lnTo>
                        <a:pt x="3484" y="3484"/>
                      </a:lnTo>
                      <a:lnTo>
                        <a:pt x="3484" y="0"/>
                      </a:lnTo>
                      <a:close/>
                    </a:path>
                  </a:pathLst>
                </a:custGeom>
                <a:solidFill>
                  <a:srgbClr val="E8465A"/>
                </a:solidFill>
                <a:ln>
                  <a:solidFill>
                    <a:srgbClr val="BFBFBF"/>
                  </a:solidFill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29" name="Google Shape;1364;p29">
                  <a:extLst>
                    <a:ext uri="{FF2B5EF4-FFF2-40B4-BE49-F238E27FC236}">
                      <a16:creationId xmlns:a16="http://schemas.microsoft.com/office/drawing/2014/main" xmlns="" id="{F9C08217-6E6A-7453-8E0A-840F4056C0D7}"/>
                    </a:ext>
                  </a:extLst>
                </p:cNvPr>
                <p:cNvSpPr/>
                <p:nvPr/>
              </p:nvSpPr>
              <p:spPr>
                <a:xfrm>
                  <a:off x="4722350" y="3790225"/>
                  <a:ext cx="87300" cy="8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" h="3485" extrusionOk="0">
                      <a:moveTo>
                        <a:pt x="7" y="0"/>
                      </a:moveTo>
                      <a:lnTo>
                        <a:pt x="0" y="3484"/>
                      </a:lnTo>
                      <a:cubicBezTo>
                        <a:pt x="1926" y="3484"/>
                        <a:pt x="3491" y="1926"/>
                        <a:pt x="3491" y="0"/>
                      </a:cubicBezTo>
                      <a:close/>
                    </a:path>
                  </a:pathLst>
                </a:custGeom>
                <a:solidFill>
                  <a:srgbClr val="1DD0D8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</p:grpSp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xmlns="" id="{0CDD65DD-191D-B129-73C1-E53964BEBF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0722" y="60022"/>
                <a:ext cx="4541496" cy="710161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Tulisan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Huruf</a:t>
                </a:r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Hijaiah</a:t>
                </a:r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Bersambung</a:t>
                </a:r>
                <a:endParaRPr lang="en-ID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8" name="Google Shape;398;p39">
              <a:extLst>
                <a:ext uri="{FF2B5EF4-FFF2-40B4-BE49-F238E27FC236}">
                  <a16:creationId xmlns:a16="http://schemas.microsoft.com/office/drawing/2014/main" xmlns="" id="{4BFC4DE0-705D-9838-58AB-606EF3AB0538}"/>
                </a:ext>
              </a:extLst>
            </p:cNvPr>
            <p:cNvGrpSpPr/>
            <p:nvPr/>
          </p:nvGrpSpPr>
          <p:grpSpPr>
            <a:xfrm>
              <a:off x="2256609" y="320279"/>
              <a:ext cx="274844" cy="274828"/>
              <a:chOff x="1923675" y="1633650"/>
              <a:chExt cx="436000" cy="435975"/>
            </a:xfrm>
          </p:grpSpPr>
          <p:sp>
            <p:nvSpPr>
              <p:cNvPr id="19" name="Google Shape;399;p39">
                <a:extLst>
                  <a:ext uri="{FF2B5EF4-FFF2-40B4-BE49-F238E27FC236}">
                    <a16:creationId xmlns:a16="http://schemas.microsoft.com/office/drawing/2014/main" xmlns="" id="{2BAB159E-6A13-2967-F13B-B59F5D41F87F}"/>
                  </a:ext>
                </a:extLst>
              </p:cNvPr>
              <p:cNvSpPr/>
              <p:nvPr/>
            </p:nvSpPr>
            <p:spPr>
              <a:xfrm>
                <a:off x="2209250" y="1633650"/>
                <a:ext cx="15042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6017" fill="none" extrusionOk="0">
                    <a:moveTo>
                      <a:pt x="5846" y="3605"/>
                    </a:moveTo>
                    <a:lnTo>
                      <a:pt x="2412" y="171"/>
                    </a:lnTo>
                    <a:lnTo>
                      <a:pt x="2412" y="171"/>
                    </a:lnTo>
                    <a:lnTo>
                      <a:pt x="2314" y="98"/>
                    </a:lnTo>
                    <a:lnTo>
                      <a:pt x="2217" y="49"/>
                    </a:lnTo>
                    <a:lnTo>
                      <a:pt x="2095" y="25"/>
                    </a:lnTo>
                    <a:lnTo>
                      <a:pt x="1997" y="1"/>
                    </a:lnTo>
                    <a:lnTo>
                      <a:pt x="1876" y="25"/>
                    </a:lnTo>
                    <a:lnTo>
                      <a:pt x="1778" y="49"/>
                    </a:lnTo>
                    <a:lnTo>
                      <a:pt x="1681" y="98"/>
                    </a:lnTo>
                    <a:lnTo>
                      <a:pt x="1583" y="171"/>
                    </a:lnTo>
                    <a:lnTo>
                      <a:pt x="0" y="1778"/>
                    </a:lnTo>
                    <a:lnTo>
                      <a:pt x="4238" y="6016"/>
                    </a:lnTo>
                    <a:lnTo>
                      <a:pt x="5846" y="4433"/>
                    </a:lnTo>
                    <a:lnTo>
                      <a:pt x="5846" y="4433"/>
                    </a:lnTo>
                    <a:lnTo>
                      <a:pt x="5919" y="4336"/>
                    </a:lnTo>
                    <a:lnTo>
                      <a:pt x="5967" y="4238"/>
                    </a:lnTo>
                    <a:lnTo>
                      <a:pt x="5992" y="4141"/>
                    </a:lnTo>
                    <a:lnTo>
                      <a:pt x="6016" y="4019"/>
                    </a:lnTo>
                    <a:lnTo>
                      <a:pt x="5992" y="3922"/>
                    </a:lnTo>
                    <a:lnTo>
                      <a:pt x="5967" y="3800"/>
                    </a:lnTo>
                    <a:lnTo>
                      <a:pt x="5919" y="3703"/>
                    </a:lnTo>
                    <a:lnTo>
                      <a:pt x="5846" y="3605"/>
                    </a:lnTo>
                    <a:lnTo>
                      <a:pt x="5846" y="36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0" name="Google Shape;400;p39">
                <a:extLst>
                  <a:ext uri="{FF2B5EF4-FFF2-40B4-BE49-F238E27FC236}">
                    <a16:creationId xmlns:a16="http://schemas.microsoft.com/office/drawing/2014/main" xmlns="" id="{B4663AA1-AA4E-D0EE-AC0D-D54537C970A0}"/>
                  </a:ext>
                </a:extLst>
              </p:cNvPr>
              <p:cNvSpPr/>
              <p:nvPr/>
            </p:nvSpPr>
            <p:spPr>
              <a:xfrm>
                <a:off x="2019900" y="1757250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10473" y="1"/>
                    </a:moveTo>
                    <a:lnTo>
                      <a:pt x="0" y="1047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1" name="Google Shape;401;p39">
                <a:extLst>
                  <a:ext uri="{FF2B5EF4-FFF2-40B4-BE49-F238E27FC236}">
                    <a16:creationId xmlns:a16="http://schemas.microsoft.com/office/drawing/2014/main" xmlns="" id="{2A932024-FAE6-A3A4-34B9-5B5EBC3C320A}"/>
                  </a:ext>
                </a:extLst>
              </p:cNvPr>
              <p:cNvSpPr/>
              <p:nvPr/>
            </p:nvSpPr>
            <p:spPr>
              <a:xfrm>
                <a:off x="1923675" y="1681150"/>
                <a:ext cx="388500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39" fill="none" extrusionOk="0">
                    <a:moveTo>
                      <a:pt x="11277" y="0"/>
                    </a:moveTo>
                    <a:lnTo>
                      <a:pt x="756" y="10546"/>
                    </a:lnTo>
                    <a:lnTo>
                      <a:pt x="756" y="10546"/>
                    </a:lnTo>
                    <a:lnTo>
                      <a:pt x="683" y="10619"/>
                    </a:lnTo>
                    <a:lnTo>
                      <a:pt x="634" y="10692"/>
                    </a:lnTo>
                    <a:lnTo>
                      <a:pt x="610" y="10765"/>
                    </a:lnTo>
                    <a:lnTo>
                      <a:pt x="585" y="10863"/>
                    </a:lnTo>
                    <a:lnTo>
                      <a:pt x="1" y="14881"/>
                    </a:lnTo>
                    <a:lnTo>
                      <a:pt x="1" y="14881"/>
                    </a:lnTo>
                    <a:lnTo>
                      <a:pt x="1" y="15003"/>
                    </a:lnTo>
                    <a:lnTo>
                      <a:pt x="25" y="15149"/>
                    </a:lnTo>
                    <a:lnTo>
                      <a:pt x="98" y="15271"/>
                    </a:lnTo>
                    <a:lnTo>
                      <a:pt x="171" y="15368"/>
                    </a:lnTo>
                    <a:lnTo>
                      <a:pt x="171" y="15368"/>
                    </a:lnTo>
                    <a:lnTo>
                      <a:pt x="269" y="15441"/>
                    </a:lnTo>
                    <a:lnTo>
                      <a:pt x="366" y="15490"/>
                    </a:lnTo>
                    <a:lnTo>
                      <a:pt x="464" y="15514"/>
                    </a:lnTo>
                    <a:lnTo>
                      <a:pt x="585" y="15539"/>
                    </a:lnTo>
                    <a:lnTo>
                      <a:pt x="585" y="15539"/>
                    </a:lnTo>
                    <a:lnTo>
                      <a:pt x="659" y="15539"/>
                    </a:lnTo>
                    <a:lnTo>
                      <a:pt x="4677" y="14954"/>
                    </a:lnTo>
                    <a:lnTo>
                      <a:pt x="4677" y="14954"/>
                    </a:lnTo>
                    <a:lnTo>
                      <a:pt x="4848" y="14905"/>
                    </a:lnTo>
                    <a:lnTo>
                      <a:pt x="4921" y="14857"/>
                    </a:lnTo>
                    <a:lnTo>
                      <a:pt x="4994" y="14784"/>
                    </a:lnTo>
                    <a:lnTo>
                      <a:pt x="15539" y="4262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2" name="Google Shape;402;p39">
                <a:extLst>
                  <a:ext uri="{FF2B5EF4-FFF2-40B4-BE49-F238E27FC236}">
                    <a16:creationId xmlns:a16="http://schemas.microsoft.com/office/drawing/2014/main" xmlns="" id="{6306D181-E38D-4D84-26FF-0CF72414B0E7}"/>
                  </a:ext>
                </a:extLst>
              </p:cNvPr>
              <p:cNvSpPr/>
              <p:nvPr/>
            </p:nvSpPr>
            <p:spPr>
              <a:xfrm>
                <a:off x="1974225" y="1711575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0" y="10474"/>
                    </a:moveTo>
                    <a:lnTo>
                      <a:pt x="10473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3" name="Google Shape;403;p39">
                <a:extLst>
                  <a:ext uri="{FF2B5EF4-FFF2-40B4-BE49-F238E27FC236}">
                    <a16:creationId xmlns:a16="http://schemas.microsoft.com/office/drawing/2014/main" xmlns="" id="{E52CA0A3-04AD-0140-A099-DE3B7E01E6D1}"/>
                  </a:ext>
                </a:extLst>
              </p:cNvPr>
              <p:cNvSpPr/>
              <p:nvPr/>
            </p:nvSpPr>
            <p:spPr>
              <a:xfrm>
                <a:off x="1934650" y="2014200"/>
                <a:ext cx="444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79" fill="none" extrusionOk="0">
                    <a:moveTo>
                      <a:pt x="1778" y="1778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4" name="Google Shape;404;p39">
                <a:extLst>
                  <a:ext uri="{FF2B5EF4-FFF2-40B4-BE49-F238E27FC236}">
                    <a16:creationId xmlns:a16="http://schemas.microsoft.com/office/drawing/2014/main" xmlns="" id="{6D6D6BC7-E0C4-F63D-98F5-7AF653E7507E}"/>
                  </a:ext>
                </a:extLst>
              </p:cNvPr>
              <p:cNvSpPr/>
              <p:nvPr/>
            </p:nvSpPr>
            <p:spPr>
              <a:xfrm>
                <a:off x="1944375" y="1947225"/>
                <a:ext cx="10172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068" fill="none" extrusionOk="0">
                    <a:moveTo>
                      <a:pt x="1" y="49"/>
                    </a:moveTo>
                    <a:lnTo>
                      <a:pt x="1" y="4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20" y="4068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884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91B6E0EC-FBCB-BC18-FDBE-C82EE0EA1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004057"/>
              </p:ext>
            </p:extLst>
          </p:nvPr>
        </p:nvGraphicFramePr>
        <p:xfrm>
          <a:off x="421821" y="727980"/>
          <a:ext cx="8300359" cy="374877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199188">
                  <a:extLst>
                    <a:ext uri="{9D8B030D-6E8A-4147-A177-3AD203B41FA5}">
                      <a16:colId xmlns:a16="http://schemas.microsoft.com/office/drawing/2014/main" xmlns="" val="1524011390"/>
                    </a:ext>
                  </a:extLst>
                </a:gridCol>
                <a:gridCol w="1116293">
                  <a:extLst>
                    <a:ext uri="{9D8B030D-6E8A-4147-A177-3AD203B41FA5}">
                      <a16:colId xmlns:a16="http://schemas.microsoft.com/office/drawing/2014/main" xmlns="" val="615535220"/>
                    </a:ext>
                  </a:extLst>
                </a:gridCol>
                <a:gridCol w="1227821">
                  <a:extLst>
                    <a:ext uri="{9D8B030D-6E8A-4147-A177-3AD203B41FA5}">
                      <a16:colId xmlns:a16="http://schemas.microsoft.com/office/drawing/2014/main" xmlns="" val="1777202910"/>
                    </a:ext>
                  </a:extLst>
                </a:gridCol>
                <a:gridCol w="1408177">
                  <a:extLst>
                    <a:ext uri="{9D8B030D-6E8A-4147-A177-3AD203B41FA5}">
                      <a16:colId xmlns:a16="http://schemas.microsoft.com/office/drawing/2014/main" xmlns="" val="3873827518"/>
                    </a:ext>
                  </a:extLst>
                </a:gridCol>
                <a:gridCol w="1335023">
                  <a:extLst>
                    <a:ext uri="{9D8B030D-6E8A-4147-A177-3AD203B41FA5}">
                      <a16:colId xmlns:a16="http://schemas.microsoft.com/office/drawing/2014/main" xmlns="" val="2013268944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xmlns="" val="41244006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740362404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akhir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tengah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awal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Tunggal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8010978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نَظِيْفٌ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ـف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87313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نَفْسٌ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ـفـ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فَـمٌ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فـ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ف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43156217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سَبَقَ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ـق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نَقِيْسٌ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ـقـ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قَلَـمٌ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قـ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ق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839113436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87313" indent="-87313" algn="ctr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سَـمَكٌ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ـك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مَكْتَبٌ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ـكـ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كُرَّاسَةٌ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كـ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ك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092018439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طَبْلٌ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ـل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مَلْعَبٌ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ـلـ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لَـحْمٌ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لـ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ل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274302337"/>
                  </a:ext>
                </a:extLst>
              </a:tr>
              <a:tr h="61251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عِلْمٌ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ـم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نَمْرَةٌ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ـمـ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مَوْزٌ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081942122"/>
                  </a:ext>
                </a:extLst>
              </a:tr>
              <a:tr h="61251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رَكْنٌ</a:t>
                      </a:r>
                      <a:endParaRPr lang="en-ID" sz="27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ـن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بِنَاءٌ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ـنـ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7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نُوْرٌ</a:t>
                      </a:r>
                      <a:endParaRPr lang="en-ID" sz="27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نـ . . .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</a:t>
                      </a:r>
                      <a:endParaRPr lang="en-ID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366855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5E358D-655B-5F7E-4B75-E6982ECF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2"/>
            <a:ext cx="9144000" cy="5299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3088" y="-19050"/>
            <a:ext cx="6215511" cy="710161"/>
            <a:chOff x="1633088" y="60022"/>
            <a:chExt cx="6215511" cy="710161"/>
          </a:xfrm>
        </p:grpSpPr>
        <p:grpSp>
          <p:nvGrpSpPr>
            <p:cNvPr id="17" name="Group 16"/>
            <p:cNvGrpSpPr/>
            <p:nvPr/>
          </p:nvGrpSpPr>
          <p:grpSpPr>
            <a:xfrm>
              <a:off x="1633088" y="60022"/>
              <a:ext cx="6215511" cy="710161"/>
              <a:chOff x="1633088" y="60022"/>
              <a:chExt cx="6215511" cy="710161"/>
            </a:xfrm>
          </p:grpSpPr>
          <p:grpSp>
            <p:nvGrpSpPr>
              <p:cNvPr id="25" name="Google Shape;1361;p29">
                <a:extLst>
                  <a:ext uri="{FF2B5EF4-FFF2-40B4-BE49-F238E27FC236}">
                    <a16:creationId xmlns:a16="http://schemas.microsoft.com/office/drawing/2014/main" xmlns="" id="{A9D6D85F-E5B5-435A-0668-966F2EC58EF0}"/>
                  </a:ext>
                </a:extLst>
              </p:cNvPr>
              <p:cNvGrpSpPr/>
              <p:nvPr/>
            </p:nvGrpSpPr>
            <p:grpSpPr>
              <a:xfrm>
                <a:off x="1633088" y="239932"/>
                <a:ext cx="6215511" cy="435522"/>
                <a:chOff x="4635250" y="3790225"/>
                <a:chExt cx="415825" cy="87125"/>
              </a:xfrm>
              <a:solidFill>
                <a:srgbClr val="1DD0D8"/>
              </a:solidFill>
            </p:grpSpPr>
            <p:sp>
              <p:nvSpPr>
                <p:cNvPr id="27" name="Google Shape;1362;p29">
                  <a:extLst>
                    <a:ext uri="{FF2B5EF4-FFF2-40B4-BE49-F238E27FC236}">
                      <a16:creationId xmlns:a16="http://schemas.microsoft.com/office/drawing/2014/main" xmlns="" id="{5A4E84BF-7E96-5729-32EE-80FFAA50409C}"/>
                    </a:ext>
                  </a:extLst>
                </p:cNvPr>
                <p:cNvSpPr/>
                <p:nvPr/>
              </p:nvSpPr>
              <p:spPr>
                <a:xfrm>
                  <a:off x="4722350" y="3790238"/>
                  <a:ext cx="328725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9" h="3484" extrusionOk="0">
                      <a:moveTo>
                        <a:pt x="0" y="0"/>
                      </a:moveTo>
                      <a:lnTo>
                        <a:pt x="0" y="3484"/>
                      </a:lnTo>
                      <a:lnTo>
                        <a:pt x="9665" y="3484"/>
                      </a:lnTo>
                      <a:cubicBezTo>
                        <a:pt x="11591" y="3484"/>
                        <a:pt x="13148" y="1926"/>
                        <a:pt x="131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28" name="Google Shape;1363;p29">
                  <a:extLst>
                    <a:ext uri="{FF2B5EF4-FFF2-40B4-BE49-F238E27FC236}">
                      <a16:creationId xmlns:a16="http://schemas.microsoft.com/office/drawing/2014/main" xmlns="" id="{6A89E1D9-BE26-77F7-F168-2457140E4DC7}"/>
                    </a:ext>
                  </a:extLst>
                </p:cNvPr>
                <p:cNvSpPr/>
                <p:nvPr/>
              </p:nvSpPr>
              <p:spPr>
                <a:xfrm>
                  <a:off x="4635250" y="3790238"/>
                  <a:ext cx="87125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3484" extrusionOk="0">
                      <a:moveTo>
                        <a:pt x="3484" y="0"/>
                      </a:moveTo>
                      <a:cubicBezTo>
                        <a:pt x="1559" y="0"/>
                        <a:pt x="1" y="1558"/>
                        <a:pt x="1" y="3484"/>
                      </a:cubicBezTo>
                      <a:lnTo>
                        <a:pt x="3484" y="3484"/>
                      </a:lnTo>
                      <a:lnTo>
                        <a:pt x="3484" y="0"/>
                      </a:lnTo>
                      <a:close/>
                    </a:path>
                  </a:pathLst>
                </a:custGeom>
                <a:solidFill>
                  <a:srgbClr val="E8465A"/>
                </a:solidFill>
                <a:ln>
                  <a:solidFill>
                    <a:srgbClr val="BFBFBF"/>
                  </a:solidFill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29" name="Google Shape;1364;p29">
                  <a:extLst>
                    <a:ext uri="{FF2B5EF4-FFF2-40B4-BE49-F238E27FC236}">
                      <a16:creationId xmlns:a16="http://schemas.microsoft.com/office/drawing/2014/main" xmlns="" id="{F9C08217-6E6A-7453-8E0A-840F4056C0D7}"/>
                    </a:ext>
                  </a:extLst>
                </p:cNvPr>
                <p:cNvSpPr/>
                <p:nvPr/>
              </p:nvSpPr>
              <p:spPr>
                <a:xfrm>
                  <a:off x="4722350" y="3790225"/>
                  <a:ext cx="87300" cy="8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" h="3485" extrusionOk="0">
                      <a:moveTo>
                        <a:pt x="7" y="0"/>
                      </a:moveTo>
                      <a:lnTo>
                        <a:pt x="0" y="3484"/>
                      </a:lnTo>
                      <a:cubicBezTo>
                        <a:pt x="1926" y="3484"/>
                        <a:pt x="3491" y="1926"/>
                        <a:pt x="3491" y="0"/>
                      </a:cubicBezTo>
                      <a:close/>
                    </a:path>
                  </a:pathLst>
                </a:custGeom>
                <a:solidFill>
                  <a:srgbClr val="1DD0D8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</p:grpSp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xmlns="" id="{0CDD65DD-191D-B129-73C1-E53964BEBF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0722" y="60022"/>
                <a:ext cx="4541496" cy="710161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Tulisan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Huruf</a:t>
                </a:r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Hijaiah</a:t>
                </a:r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Bersambung</a:t>
                </a:r>
                <a:endParaRPr lang="en-ID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8" name="Google Shape;398;p39">
              <a:extLst>
                <a:ext uri="{FF2B5EF4-FFF2-40B4-BE49-F238E27FC236}">
                  <a16:creationId xmlns:a16="http://schemas.microsoft.com/office/drawing/2014/main" xmlns="" id="{4BFC4DE0-705D-9838-58AB-606EF3AB0538}"/>
                </a:ext>
              </a:extLst>
            </p:cNvPr>
            <p:cNvGrpSpPr/>
            <p:nvPr/>
          </p:nvGrpSpPr>
          <p:grpSpPr>
            <a:xfrm>
              <a:off x="2256609" y="320279"/>
              <a:ext cx="274844" cy="274828"/>
              <a:chOff x="1923675" y="1633650"/>
              <a:chExt cx="436000" cy="435975"/>
            </a:xfrm>
          </p:grpSpPr>
          <p:sp>
            <p:nvSpPr>
              <p:cNvPr id="19" name="Google Shape;399;p39">
                <a:extLst>
                  <a:ext uri="{FF2B5EF4-FFF2-40B4-BE49-F238E27FC236}">
                    <a16:creationId xmlns:a16="http://schemas.microsoft.com/office/drawing/2014/main" xmlns="" id="{2BAB159E-6A13-2967-F13B-B59F5D41F87F}"/>
                  </a:ext>
                </a:extLst>
              </p:cNvPr>
              <p:cNvSpPr/>
              <p:nvPr/>
            </p:nvSpPr>
            <p:spPr>
              <a:xfrm>
                <a:off x="2209250" y="1633650"/>
                <a:ext cx="15042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6017" fill="none" extrusionOk="0">
                    <a:moveTo>
                      <a:pt x="5846" y="3605"/>
                    </a:moveTo>
                    <a:lnTo>
                      <a:pt x="2412" y="171"/>
                    </a:lnTo>
                    <a:lnTo>
                      <a:pt x="2412" y="171"/>
                    </a:lnTo>
                    <a:lnTo>
                      <a:pt x="2314" y="98"/>
                    </a:lnTo>
                    <a:lnTo>
                      <a:pt x="2217" y="49"/>
                    </a:lnTo>
                    <a:lnTo>
                      <a:pt x="2095" y="25"/>
                    </a:lnTo>
                    <a:lnTo>
                      <a:pt x="1997" y="1"/>
                    </a:lnTo>
                    <a:lnTo>
                      <a:pt x="1876" y="25"/>
                    </a:lnTo>
                    <a:lnTo>
                      <a:pt x="1778" y="49"/>
                    </a:lnTo>
                    <a:lnTo>
                      <a:pt x="1681" y="98"/>
                    </a:lnTo>
                    <a:lnTo>
                      <a:pt x="1583" y="171"/>
                    </a:lnTo>
                    <a:lnTo>
                      <a:pt x="0" y="1778"/>
                    </a:lnTo>
                    <a:lnTo>
                      <a:pt x="4238" y="6016"/>
                    </a:lnTo>
                    <a:lnTo>
                      <a:pt x="5846" y="4433"/>
                    </a:lnTo>
                    <a:lnTo>
                      <a:pt x="5846" y="4433"/>
                    </a:lnTo>
                    <a:lnTo>
                      <a:pt x="5919" y="4336"/>
                    </a:lnTo>
                    <a:lnTo>
                      <a:pt x="5967" y="4238"/>
                    </a:lnTo>
                    <a:lnTo>
                      <a:pt x="5992" y="4141"/>
                    </a:lnTo>
                    <a:lnTo>
                      <a:pt x="6016" y="4019"/>
                    </a:lnTo>
                    <a:lnTo>
                      <a:pt x="5992" y="3922"/>
                    </a:lnTo>
                    <a:lnTo>
                      <a:pt x="5967" y="3800"/>
                    </a:lnTo>
                    <a:lnTo>
                      <a:pt x="5919" y="3703"/>
                    </a:lnTo>
                    <a:lnTo>
                      <a:pt x="5846" y="3605"/>
                    </a:lnTo>
                    <a:lnTo>
                      <a:pt x="5846" y="36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0" name="Google Shape;400;p39">
                <a:extLst>
                  <a:ext uri="{FF2B5EF4-FFF2-40B4-BE49-F238E27FC236}">
                    <a16:creationId xmlns:a16="http://schemas.microsoft.com/office/drawing/2014/main" xmlns="" id="{B4663AA1-AA4E-D0EE-AC0D-D54537C970A0}"/>
                  </a:ext>
                </a:extLst>
              </p:cNvPr>
              <p:cNvSpPr/>
              <p:nvPr/>
            </p:nvSpPr>
            <p:spPr>
              <a:xfrm>
                <a:off x="2019900" y="1757250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10473" y="1"/>
                    </a:moveTo>
                    <a:lnTo>
                      <a:pt x="0" y="1047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1" name="Google Shape;401;p39">
                <a:extLst>
                  <a:ext uri="{FF2B5EF4-FFF2-40B4-BE49-F238E27FC236}">
                    <a16:creationId xmlns:a16="http://schemas.microsoft.com/office/drawing/2014/main" xmlns="" id="{2A932024-FAE6-A3A4-34B9-5B5EBC3C320A}"/>
                  </a:ext>
                </a:extLst>
              </p:cNvPr>
              <p:cNvSpPr/>
              <p:nvPr/>
            </p:nvSpPr>
            <p:spPr>
              <a:xfrm>
                <a:off x="1923675" y="1681150"/>
                <a:ext cx="388500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39" fill="none" extrusionOk="0">
                    <a:moveTo>
                      <a:pt x="11277" y="0"/>
                    </a:moveTo>
                    <a:lnTo>
                      <a:pt x="756" y="10546"/>
                    </a:lnTo>
                    <a:lnTo>
                      <a:pt x="756" y="10546"/>
                    </a:lnTo>
                    <a:lnTo>
                      <a:pt x="683" y="10619"/>
                    </a:lnTo>
                    <a:lnTo>
                      <a:pt x="634" y="10692"/>
                    </a:lnTo>
                    <a:lnTo>
                      <a:pt x="610" y="10765"/>
                    </a:lnTo>
                    <a:lnTo>
                      <a:pt x="585" y="10863"/>
                    </a:lnTo>
                    <a:lnTo>
                      <a:pt x="1" y="14881"/>
                    </a:lnTo>
                    <a:lnTo>
                      <a:pt x="1" y="14881"/>
                    </a:lnTo>
                    <a:lnTo>
                      <a:pt x="1" y="15003"/>
                    </a:lnTo>
                    <a:lnTo>
                      <a:pt x="25" y="15149"/>
                    </a:lnTo>
                    <a:lnTo>
                      <a:pt x="98" y="15271"/>
                    </a:lnTo>
                    <a:lnTo>
                      <a:pt x="171" y="15368"/>
                    </a:lnTo>
                    <a:lnTo>
                      <a:pt x="171" y="15368"/>
                    </a:lnTo>
                    <a:lnTo>
                      <a:pt x="269" y="15441"/>
                    </a:lnTo>
                    <a:lnTo>
                      <a:pt x="366" y="15490"/>
                    </a:lnTo>
                    <a:lnTo>
                      <a:pt x="464" y="15514"/>
                    </a:lnTo>
                    <a:lnTo>
                      <a:pt x="585" y="15539"/>
                    </a:lnTo>
                    <a:lnTo>
                      <a:pt x="585" y="15539"/>
                    </a:lnTo>
                    <a:lnTo>
                      <a:pt x="659" y="15539"/>
                    </a:lnTo>
                    <a:lnTo>
                      <a:pt x="4677" y="14954"/>
                    </a:lnTo>
                    <a:lnTo>
                      <a:pt x="4677" y="14954"/>
                    </a:lnTo>
                    <a:lnTo>
                      <a:pt x="4848" y="14905"/>
                    </a:lnTo>
                    <a:lnTo>
                      <a:pt x="4921" y="14857"/>
                    </a:lnTo>
                    <a:lnTo>
                      <a:pt x="4994" y="14784"/>
                    </a:lnTo>
                    <a:lnTo>
                      <a:pt x="15539" y="4262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2" name="Google Shape;402;p39">
                <a:extLst>
                  <a:ext uri="{FF2B5EF4-FFF2-40B4-BE49-F238E27FC236}">
                    <a16:creationId xmlns:a16="http://schemas.microsoft.com/office/drawing/2014/main" xmlns="" id="{6306D181-E38D-4D84-26FF-0CF72414B0E7}"/>
                  </a:ext>
                </a:extLst>
              </p:cNvPr>
              <p:cNvSpPr/>
              <p:nvPr/>
            </p:nvSpPr>
            <p:spPr>
              <a:xfrm>
                <a:off x="1974225" y="1711575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0" y="10474"/>
                    </a:moveTo>
                    <a:lnTo>
                      <a:pt x="10473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3" name="Google Shape;403;p39">
                <a:extLst>
                  <a:ext uri="{FF2B5EF4-FFF2-40B4-BE49-F238E27FC236}">
                    <a16:creationId xmlns:a16="http://schemas.microsoft.com/office/drawing/2014/main" xmlns="" id="{E52CA0A3-04AD-0140-A099-DE3B7E01E6D1}"/>
                  </a:ext>
                </a:extLst>
              </p:cNvPr>
              <p:cNvSpPr/>
              <p:nvPr/>
            </p:nvSpPr>
            <p:spPr>
              <a:xfrm>
                <a:off x="1934650" y="2014200"/>
                <a:ext cx="444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79" fill="none" extrusionOk="0">
                    <a:moveTo>
                      <a:pt x="1778" y="1778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4" name="Google Shape;404;p39">
                <a:extLst>
                  <a:ext uri="{FF2B5EF4-FFF2-40B4-BE49-F238E27FC236}">
                    <a16:creationId xmlns:a16="http://schemas.microsoft.com/office/drawing/2014/main" xmlns="" id="{6D6D6BC7-E0C4-F63D-98F5-7AF653E7507E}"/>
                  </a:ext>
                </a:extLst>
              </p:cNvPr>
              <p:cNvSpPr/>
              <p:nvPr/>
            </p:nvSpPr>
            <p:spPr>
              <a:xfrm>
                <a:off x="1944375" y="1947225"/>
                <a:ext cx="10172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068" fill="none" extrusionOk="0">
                    <a:moveTo>
                      <a:pt x="1" y="49"/>
                    </a:moveTo>
                    <a:lnTo>
                      <a:pt x="1" y="4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20" y="4068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182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361008F-E043-DC5D-E303-496287FE4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800907"/>
              </p:ext>
            </p:extLst>
          </p:nvPr>
        </p:nvGraphicFramePr>
        <p:xfrm>
          <a:off x="609600" y="742950"/>
          <a:ext cx="8029007" cy="373172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159985">
                  <a:extLst>
                    <a:ext uri="{9D8B030D-6E8A-4147-A177-3AD203B41FA5}">
                      <a16:colId xmlns:a16="http://schemas.microsoft.com/office/drawing/2014/main" xmlns="" val="1524011390"/>
                    </a:ext>
                  </a:extLst>
                </a:gridCol>
                <a:gridCol w="1079800">
                  <a:extLst>
                    <a:ext uri="{9D8B030D-6E8A-4147-A177-3AD203B41FA5}">
                      <a16:colId xmlns:a16="http://schemas.microsoft.com/office/drawing/2014/main" xmlns="" val="615535220"/>
                    </a:ext>
                  </a:extLst>
                </a:gridCol>
                <a:gridCol w="1187681">
                  <a:extLst>
                    <a:ext uri="{9D8B030D-6E8A-4147-A177-3AD203B41FA5}">
                      <a16:colId xmlns:a16="http://schemas.microsoft.com/office/drawing/2014/main" xmlns="" val="1777202910"/>
                    </a:ext>
                  </a:extLst>
                </a:gridCol>
                <a:gridCol w="1362141">
                  <a:extLst>
                    <a:ext uri="{9D8B030D-6E8A-4147-A177-3AD203B41FA5}">
                      <a16:colId xmlns:a16="http://schemas.microsoft.com/office/drawing/2014/main" xmlns="" val="3873827518"/>
                    </a:ext>
                  </a:extLst>
                </a:gridCol>
                <a:gridCol w="1291379">
                  <a:extLst>
                    <a:ext uri="{9D8B030D-6E8A-4147-A177-3AD203B41FA5}">
                      <a16:colId xmlns:a16="http://schemas.microsoft.com/office/drawing/2014/main" xmlns="" val="2013268944"/>
                    </a:ext>
                  </a:extLst>
                </a:gridCol>
                <a:gridCol w="989805">
                  <a:extLst>
                    <a:ext uri="{9D8B030D-6E8A-4147-A177-3AD203B41FA5}">
                      <a16:colId xmlns:a16="http://schemas.microsoft.com/office/drawing/2014/main" xmlns="" val="412440063"/>
                    </a:ext>
                  </a:extLst>
                </a:gridCol>
                <a:gridCol w="958216">
                  <a:extLst>
                    <a:ext uri="{9D8B030D-6E8A-4147-A177-3AD203B41FA5}">
                      <a16:colId xmlns:a16="http://schemas.microsoft.com/office/drawing/2014/main" xmlns="" val="3740362404"/>
                    </a:ext>
                  </a:extLst>
                </a:gridCol>
              </a:tblGrid>
              <a:tr h="28786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akhir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tengah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Contoh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awal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Tunggal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8010978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نَـهْوُ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ـو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87313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وَقْتٌ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و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و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43156217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فَصْلُهُ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ـه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شَـهْرٌ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ـهـ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هِرَّةٌ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هـ .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ه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839113436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pPr marL="87313" indent="-87313" algn="ctr">
                        <a:lnSpc>
                          <a:spcPct val="115000"/>
                        </a:lnSpc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مَاءٌ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ء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أَبٌ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أ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ء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092018439"/>
                  </a:ext>
                </a:extLst>
              </a:tr>
              <a:tr h="441583">
                <a:tc rowSpan="2"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شَيْئٌ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 rowSpan="2"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ـئ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بِئْـرٌ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ـئـ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endParaRPr lang="en-ID" sz="32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65488" marR="65488" marT="0" marB="0" anchor="ctr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302337"/>
                  </a:ext>
                </a:extLst>
              </a:tr>
              <a:tr h="498480">
                <a:tc vMerge="1"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endParaRPr lang="en-ID" sz="32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65488" marR="65488" marT="0" marB="0" anchor="ctr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اُولٰۤىِٕكَ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ـىٕـ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endParaRPr lang="en-ID" sz="32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65488" marR="65488" marT="0" marB="0" anchor="ctr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1942122"/>
                  </a:ext>
                </a:extLst>
              </a:tr>
              <a:tr h="57572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لُؤْلُؤٌ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ـؤ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–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endParaRPr lang="en-ID" sz="32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65488" marR="65488" marT="0" marB="0" anchor="ctr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6855001"/>
                  </a:ext>
                </a:extLst>
              </a:tr>
              <a:tr h="575723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فِيْ</a:t>
                      </a:r>
                      <a:endParaRPr lang="en-ID" sz="2400" b="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. ـي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مَيْدَانٌ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. . ـيـ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خُبْـزٌ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49116" marR="49116" marT="0" marB="0" anchor="ctr"/>
                </a:tc>
                <a:tc>
                  <a:txBody>
                    <a:bodyPr/>
                    <a:lstStyle/>
                    <a:p>
                      <a:pPr marL="0" indent="14288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يـ . . .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ea typeface="Calibri" panose="020F0502020204030204" pitchFamily="34" charset="0"/>
                          <a:cs typeface="Adobe Naskh Medium" panose="01010101010101010101" pitchFamily="50" charset="-78"/>
                        </a:rPr>
                        <a:t>ي</a:t>
                      </a:r>
                      <a:endParaRPr lang="en-ID" sz="2400" dirty="0">
                        <a:effectLst/>
                        <a:latin typeface="Adobe Naskh Medium" panose="01010101010101010101" pitchFamily="50" charset="-78"/>
                        <a:ea typeface="Calibri" panose="020F0502020204030204" pitchFamily="34" charset="0"/>
                        <a:cs typeface="Adobe Naskh Medium" panose="01010101010101010101" pitchFamily="50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79987992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962A66-5DF5-D413-CFEA-7F9BE2BA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2"/>
            <a:ext cx="9144000" cy="5299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3088" y="-19050"/>
            <a:ext cx="6215511" cy="710161"/>
            <a:chOff x="1633088" y="60022"/>
            <a:chExt cx="6215511" cy="710161"/>
          </a:xfrm>
        </p:grpSpPr>
        <p:grpSp>
          <p:nvGrpSpPr>
            <p:cNvPr id="17" name="Group 16"/>
            <p:cNvGrpSpPr/>
            <p:nvPr/>
          </p:nvGrpSpPr>
          <p:grpSpPr>
            <a:xfrm>
              <a:off x="1633088" y="60022"/>
              <a:ext cx="6215511" cy="710161"/>
              <a:chOff x="1633088" y="60022"/>
              <a:chExt cx="6215511" cy="710161"/>
            </a:xfrm>
          </p:grpSpPr>
          <p:grpSp>
            <p:nvGrpSpPr>
              <p:cNvPr id="25" name="Google Shape;1361;p29">
                <a:extLst>
                  <a:ext uri="{FF2B5EF4-FFF2-40B4-BE49-F238E27FC236}">
                    <a16:creationId xmlns:a16="http://schemas.microsoft.com/office/drawing/2014/main" xmlns="" id="{A9D6D85F-E5B5-435A-0668-966F2EC58EF0}"/>
                  </a:ext>
                </a:extLst>
              </p:cNvPr>
              <p:cNvGrpSpPr/>
              <p:nvPr/>
            </p:nvGrpSpPr>
            <p:grpSpPr>
              <a:xfrm>
                <a:off x="1633088" y="239932"/>
                <a:ext cx="6215511" cy="435522"/>
                <a:chOff x="4635250" y="3790225"/>
                <a:chExt cx="415825" cy="87125"/>
              </a:xfrm>
              <a:solidFill>
                <a:srgbClr val="1DD0D8"/>
              </a:solidFill>
            </p:grpSpPr>
            <p:sp>
              <p:nvSpPr>
                <p:cNvPr id="27" name="Google Shape;1362;p29">
                  <a:extLst>
                    <a:ext uri="{FF2B5EF4-FFF2-40B4-BE49-F238E27FC236}">
                      <a16:creationId xmlns:a16="http://schemas.microsoft.com/office/drawing/2014/main" xmlns="" id="{5A4E84BF-7E96-5729-32EE-80FFAA50409C}"/>
                    </a:ext>
                  </a:extLst>
                </p:cNvPr>
                <p:cNvSpPr/>
                <p:nvPr/>
              </p:nvSpPr>
              <p:spPr>
                <a:xfrm>
                  <a:off x="4722350" y="3790238"/>
                  <a:ext cx="328725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9" h="3484" extrusionOk="0">
                      <a:moveTo>
                        <a:pt x="0" y="0"/>
                      </a:moveTo>
                      <a:lnTo>
                        <a:pt x="0" y="3484"/>
                      </a:lnTo>
                      <a:lnTo>
                        <a:pt x="9665" y="3484"/>
                      </a:lnTo>
                      <a:cubicBezTo>
                        <a:pt x="11591" y="3484"/>
                        <a:pt x="13148" y="1926"/>
                        <a:pt x="131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28" name="Google Shape;1363;p29">
                  <a:extLst>
                    <a:ext uri="{FF2B5EF4-FFF2-40B4-BE49-F238E27FC236}">
                      <a16:creationId xmlns:a16="http://schemas.microsoft.com/office/drawing/2014/main" xmlns="" id="{6A89E1D9-BE26-77F7-F168-2457140E4DC7}"/>
                    </a:ext>
                  </a:extLst>
                </p:cNvPr>
                <p:cNvSpPr/>
                <p:nvPr/>
              </p:nvSpPr>
              <p:spPr>
                <a:xfrm>
                  <a:off x="4635250" y="3790238"/>
                  <a:ext cx="87125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3484" extrusionOk="0">
                      <a:moveTo>
                        <a:pt x="3484" y="0"/>
                      </a:moveTo>
                      <a:cubicBezTo>
                        <a:pt x="1559" y="0"/>
                        <a:pt x="1" y="1558"/>
                        <a:pt x="1" y="3484"/>
                      </a:cubicBezTo>
                      <a:lnTo>
                        <a:pt x="3484" y="3484"/>
                      </a:lnTo>
                      <a:lnTo>
                        <a:pt x="3484" y="0"/>
                      </a:lnTo>
                      <a:close/>
                    </a:path>
                  </a:pathLst>
                </a:custGeom>
                <a:solidFill>
                  <a:srgbClr val="E8465A"/>
                </a:solidFill>
                <a:ln>
                  <a:solidFill>
                    <a:srgbClr val="BFBFBF"/>
                  </a:solidFill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29" name="Google Shape;1364;p29">
                  <a:extLst>
                    <a:ext uri="{FF2B5EF4-FFF2-40B4-BE49-F238E27FC236}">
                      <a16:creationId xmlns:a16="http://schemas.microsoft.com/office/drawing/2014/main" xmlns="" id="{F9C08217-6E6A-7453-8E0A-840F4056C0D7}"/>
                    </a:ext>
                  </a:extLst>
                </p:cNvPr>
                <p:cNvSpPr/>
                <p:nvPr/>
              </p:nvSpPr>
              <p:spPr>
                <a:xfrm>
                  <a:off x="4722350" y="3790225"/>
                  <a:ext cx="87300" cy="8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" h="3485" extrusionOk="0">
                      <a:moveTo>
                        <a:pt x="7" y="0"/>
                      </a:moveTo>
                      <a:lnTo>
                        <a:pt x="0" y="3484"/>
                      </a:lnTo>
                      <a:cubicBezTo>
                        <a:pt x="1926" y="3484"/>
                        <a:pt x="3491" y="1926"/>
                        <a:pt x="3491" y="0"/>
                      </a:cubicBezTo>
                      <a:close/>
                    </a:path>
                  </a:pathLst>
                </a:custGeom>
                <a:solidFill>
                  <a:srgbClr val="1DD0D8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</p:grpSp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xmlns="" id="{0CDD65DD-191D-B129-73C1-E53964BEBF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0722" y="60022"/>
                <a:ext cx="4541496" cy="710161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Tulisan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Huruf</a:t>
                </a:r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Hijaiah</a:t>
                </a:r>
                <a:r>
                  <a:rPr lang="en-ID" sz="2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+mn-lt"/>
                  </a:rPr>
                  <a:t>Bersambung</a:t>
                </a:r>
                <a:endParaRPr lang="en-ID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8" name="Google Shape;398;p39">
              <a:extLst>
                <a:ext uri="{FF2B5EF4-FFF2-40B4-BE49-F238E27FC236}">
                  <a16:creationId xmlns:a16="http://schemas.microsoft.com/office/drawing/2014/main" xmlns="" id="{4BFC4DE0-705D-9838-58AB-606EF3AB0538}"/>
                </a:ext>
              </a:extLst>
            </p:cNvPr>
            <p:cNvGrpSpPr/>
            <p:nvPr/>
          </p:nvGrpSpPr>
          <p:grpSpPr>
            <a:xfrm>
              <a:off x="2256609" y="320279"/>
              <a:ext cx="274844" cy="274828"/>
              <a:chOff x="1923675" y="1633650"/>
              <a:chExt cx="436000" cy="435975"/>
            </a:xfrm>
          </p:grpSpPr>
          <p:sp>
            <p:nvSpPr>
              <p:cNvPr id="19" name="Google Shape;399;p39">
                <a:extLst>
                  <a:ext uri="{FF2B5EF4-FFF2-40B4-BE49-F238E27FC236}">
                    <a16:creationId xmlns:a16="http://schemas.microsoft.com/office/drawing/2014/main" xmlns="" id="{2BAB159E-6A13-2967-F13B-B59F5D41F87F}"/>
                  </a:ext>
                </a:extLst>
              </p:cNvPr>
              <p:cNvSpPr/>
              <p:nvPr/>
            </p:nvSpPr>
            <p:spPr>
              <a:xfrm>
                <a:off x="2209250" y="1633650"/>
                <a:ext cx="15042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6017" fill="none" extrusionOk="0">
                    <a:moveTo>
                      <a:pt x="5846" y="3605"/>
                    </a:moveTo>
                    <a:lnTo>
                      <a:pt x="2412" y="171"/>
                    </a:lnTo>
                    <a:lnTo>
                      <a:pt x="2412" y="171"/>
                    </a:lnTo>
                    <a:lnTo>
                      <a:pt x="2314" y="98"/>
                    </a:lnTo>
                    <a:lnTo>
                      <a:pt x="2217" y="49"/>
                    </a:lnTo>
                    <a:lnTo>
                      <a:pt x="2095" y="25"/>
                    </a:lnTo>
                    <a:lnTo>
                      <a:pt x="1997" y="1"/>
                    </a:lnTo>
                    <a:lnTo>
                      <a:pt x="1876" y="25"/>
                    </a:lnTo>
                    <a:lnTo>
                      <a:pt x="1778" y="49"/>
                    </a:lnTo>
                    <a:lnTo>
                      <a:pt x="1681" y="98"/>
                    </a:lnTo>
                    <a:lnTo>
                      <a:pt x="1583" y="171"/>
                    </a:lnTo>
                    <a:lnTo>
                      <a:pt x="0" y="1778"/>
                    </a:lnTo>
                    <a:lnTo>
                      <a:pt x="4238" y="6016"/>
                    </a:lnTo>
                    <a:lnTo>
                      <a:pt x="5846" y="4433"/>
                    </a:lnTo>
                    <a:lnTo>
                      <a:pt x="5846" y="4433"/>
                    </a:lnTo>
                    <a:lnTo>
                      <a:pt x="5919" y="4336"/>
                    </a:lnTo>
                    <a:lnTo>
                      <a:pt x="5967" y="4238"/>
                    </a:lnTo>
                    <a:lnTo>
                      <a:pt x="5992" y="4141"/>
                    </a:lnTo>
                    <a:lnTo>
                      <a:pt x="6016" y="4019"/>
                    </a:lnTo>
                    <a:lnTo>
                      <a:pt x="5992" y="3922"/>
                    </a:lnTo>
                    <a:lnTo>
                      <a:pt x="5967" y="3800"/>
                    </a:lnTo>
                    <a:lnTo>
                      <a:pt x="5919" y="3703"/>
                    </a:lnTo>
                    <a:lnTo>
                      <a:pt x="5846" y="3605"/>
                    </a:lnTo>
                    <a:lnTo>
                      <a:pt x="5846" y="36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0" name="Google Shape;400;p39">
                <a:extLst>
                  <a:ext uri="{FF2B5EF4-FFF2-40B4-BE49-F238E27FC236}">
                    <a16:creationId xmlns:a16="http://schemas.microsoft.com/office/drawing/2014/main" xmlns="" id="{B4663AA1-AA4E-D0EE-AC0D-D54537C970A0}"/>
                  </a:ext>
                </a:extLst>
              </p:cNvPr>
              <p:cNvSpPr/>
              <p:nvPr/>
            </p:nvSpPr>
            <p:spPr>
              <a:xfrm>
                <a:off x="2019900" y="1757250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10473" y="1"/>
                    </a:moveTo>
                    <a:lnTo>
                      <a:pt x="0" y="1047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1" name="Google Shape;401;p39">
                <a:extLst>
                  <a:ext uri="{FF2B5EF4-FFF2-40B4-BE49-F238E27FC236}">
                    <a16:creationId xmlns:a16="http://schemas.microsoft.com/office/drawing/2014/main" xmlns="" id="{2A932024-FAE6-A3A4-34B9-5B5EBC3C320A}"/>
                  </a:ext>
                </a:extLst>
              </p:cNvPr>
              <p:cNvSpPr/>
              <p:nvPr/>
            </p:nvSpPr>
            <p:spPr>
              <a:xfrm>
                <a:off x="1923675" y="1681150"/>
                <a:ext cx="388500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39" fill="none" extrusionOk="0">
                    <a:moveTo>
                      <a:pt x="11277" y="0"/>
                    </a:moveTo>
                    <a:lnTo>
                      <a:pt x="756" y="10546"/>
                    </a:lnTo>
                    <a:lnTo>
                      <a:pt x="756" y="10546"/>
                    </a:lnTo>
                    <a:lnTo>
                      <a:pt x="683" y="10619"/>
                    </a:lnTo>
                    <a:lnTo>
                      <a:pt x="634" y="10692"/>
                    </a:lnTo>
                    <a:lnTo>
                      <a:pt x="610" y="10765"/>
                    </a:lnTo>
                    <a:lnTo>
                      <a:pt x="585" y="10863"/>
                    </a:lnTo>
                    <a:lnTo>
                      <a:pt x="1" y="14881"/>
                    </a:lnTo>
                    <a:lnTo>
                      <a:pt x="1" y="14881"/>
                    </a:lnTo>
                    <a:lnTo>
                      <a:pt x="1" y="15003"/>
                    </a:lnTo>
                    <a:lnTo>
                      <a:pt x="25" y="15149"/>
                    </a:lnTo>
                    <a:lnTo>
                      <a:pt x="98" y="15271"/>
                    </a:lnTo>
                    <a:lnTo>
                      <a:pt x="171" y="15368"/>
                    </a:lnTo>
                    <a:lnTo>
                      <a:pt x="171" y="15368"/>
                    </a:lnTo>
                    <a:lnTo>
                      <a:pt x="269" y="15441"/>
                    </a:lnTo>
                    <a:lnTo>
                      <a:pt x="366" y="15490"/>
                    </a:lnTo>
                    <a:lnTo>
                      <a:pt x="464" y="15514"/>
                    </a:lnTo>
                    <a:lnTo>
                      <a:pt x="585" y="15539"/>
                    </a:lnTo>
                    <a:lnTo>
                      <a:pt x="585" y="15539"/>
                    </a:lnTo>
                    <a:lnTo>
                      <a:pt x="659" y="15539"/>
                    </a:lnTo>
                    <a:lnTo>
                      <a:pt x="4677" y="14954"/>
                    </a:lnTo>
                    <a:lnTo>
                      <a:pt x="4677" y="14954"/>
                    </a:lnTo>
                    <a:lnTo>
                      <a:pt x="4848" y="14905"/>
                    </a:lnTo>
                    <a:lnTo>
                      <a:pt x="4921" y="14857"/>
                    </a:lnTo>
                    <a:lnTo>
                      <a:pt x="4994" y="14784"/>
                    </a:lnTo>
                    <a:lnTo>
                      <a:pt x="15539" y="4262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2" name="Google Shape;402;p39">
                <a:extLst>
                  <a:ext uri="{FF2B5EF4-FFF2-40B4-BE49-F238E27FC236}">
                    <a16:creationId xmlns:a16="http://schemas.microsoft.com/office/drawing/2014/main" xmlns="" id="{6306D181-E38D-4D84-26FF-0CF72414B0E7}"/>
                  </a:ext>
                </a:extLst>
              </p:cNvPr>
              <p:cNvSpPr/>
              <p:nvPr/>
            </p:nvSpPr>
            <p:spPr>
              <a:xfrm>
                <a:off x="1974225" y="1711575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0" y="10474"/>
                    </a:moveTo>
                    <a:lnTo>
                      <a:pt x="10473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3" name="Google Shape;403;p39">
                <a:extLst>
                  <a:ext uri="{FF2B5EF4-FFF2-40B4-BE49-F238E27FC236}">
                    <a16:creationId xmlns:a16="http://schemas.microsoft.com/office/drawing/2014/main" xmlns="" id="{E52CA0A3-04AD-0140-A099-DE3B7E01E6D1}"/>
                  </a:ext>
                </a:extLst>
              </p:cNvPr>
              <p:cNvSpPr/>
              <p:nvPr/>
            </p:nvSpPr>
            <p:spPr>
              <a:xfrm>
                <a:off x="1934650" y="2014200"/>
                <a:ext cx="444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79" fill="none" extrusionOk="0">
                    <a:moveTo>
                      <a:pt x="1778" y="1778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4" name="Google Shape;404;p39">
                <a:extLst>
                  <a:ext uri="{FF2B5EF4-FFF2-40B4-BE49-F238E27FC236}">
                    <a16:creationId xmlns:a16="http://schemas.microsoft.com/office/drawing/2014/main" xmlns="" id="{6D6D6BC7-E0C4-F63D-98F5-7AF653E7507E}"/>
                  </a:ext>
                </a:extLst>
              </p:cNvPr>
              <p:cNvSpPr/>
              <p:nvPr/>
            </p:nvSpPr>
            <p:spPr>
              <a:xfrm>
                <a:off x="1944375" y="1947225"/>
                <a:ext cx="10172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068" fill="none" extrusionOk="0">
                    <a:moveTo>
                      <a:pt x="1" y="49"/>
                    </a:moveTo>
                    <a:lnTo>
                      <a:pt x="1" y="4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20" y="4068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350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ab muslim family in traditional clothing in praying position isolated">
            <a:extLst>
              <a:ext uri="{FF2B5EF4-FFF2-40B4-BE49-F238E27FC236}">
                <a16:creationId xmlns:a16="http://schemas.microsoft.com/office/drawing/2014/main" xmlns="" id="{B38000E9-15F0-5471-BB2D-65395309C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10" y="1148855"/>
            <a:ext cx="5048390" cy="30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1C1E22-E05D-09E0-0EE2-B93CD7512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2"/>
            <a:ext cx="9144000" cy="529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E43288-AA70-C25E-6053-ABA36B617D19}"/>
              </a:ext>
            </a:extLst>
          </p:cNvPr>
          <p:cNvSpPr txBox="1"/>
          <p:nvPr/>
        </p:nvSpPr>
        <p:spPr>
          <a:xfrm>
            <a:off x="6417082" y="4181968"/>
            <a:ext cx="211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Sumber</a:t>
            </a:r>
            <a:r>
              <a:rPr lang="en-ID" sz="1200" dirty="0" smtClean="0"/>
              <a:t>: </a:t>
            </a:r>
            <a:r>
              <a:rPr lang="en-ID" sz="1200" i="1" dirty="0"/>
              <a:t>freepik.com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" y="385206"/>
            <a:ext cx="5323692" cy="742059"/>
            <a:chOff x="10" y="385206"/>
            <a:chExt cx="5323692" cy="742059"/>
          </a:xfrm>
        </p:grpSpPr>
        <p:grpSp>
          <p:nvGrpSpPr>
            <p:cNvPr id="24" name="Google Shape;1371;p29">
              <a:extLst>
                <a:ext uri="{FF2B5EF4-FFF2-40B4-BE49-F238E27FC236}">
                  <a16:creationId xmlns:a16="http://schemas.microsoft.com/office/drawing/2014/main" xmlns="" id="{36BFD3CB-8B1B-A17C-511C-86B5AC100D9E}"/>
                </a:ext>
              </a:extLst>
            </p:cNvPr>
            <p:cNvGrpSpPr/>
            <p:nvPr/>
          </p:nvGrpSpPr>
          <p:grpSpPr>
            <a:xfrm rot="10800000" flipH="1">
              <a:off x="10" y="385206"/>
              <a:ext cx="4571995" cy="742059"/>
              <a:chOff x="4173650" y="2515975"/>
              <a:chExt cx="183230" cy="56475"/>
            </a:xfrm>
          </p:grpSpPr>
          <p:sp>
            <p:nvSpPr>
              <p:cNvPr id="25" name="Google Shape;1372;p29">
                <a:extLst>
                  <a:ext uri="{FF2B5EF4-FFF2-40B4-BE49-F238E27FC236}">
                    <a16:creationId xmlns:a16="http://schemas.microsoft.com/office/drawing/2014/main" xmlns="" id="{029F1B9B-F76D-8375-5577-0F75E0A51802}"/>
                  </a:ext>
                </a:extLst>
              </p:cNvPr>
              <p:cNvSpPr/>
              <p:nvPr/>
            </p:nvSpPr>
            <p:spPr>
              <a:xfrm>
                <a:off x="4189460" y="2515975"/>
                <a:ext cx="16742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259" extrusionOk="0">
                    <a:moveTo>
                      <a:pt x="1" y="1"/>
                    </a:moveTo>
                    <a:lnTo>
                      <a:pt x="1" y="2258"/>
                    </a:lnTo>
                    <a:lnTo>
                      <a:pt x="4191" y="2258"/>
                    </a:lnTo>
                    <a:cubicBezTo>
                      <a:pt x="4811" y="2258"/>
                      <a:pt x="5316" y="1753"/>
                      <a:pt x="5316" y="1126"/>
                    </a:cubicBezTo>
                    <a:cubicBezTo>
                      <a:pt x="5316" y="506"/>
                      <a:pt x="4811" y="1"/>
                      <a:pt x="4191" y="1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26" name="Google Shape;1373;p29">
                <a:extLst>
                  <a:ext uri="{FF2B5EF4-FFF2-40B4-BE49-F238E27FC236}">
                    <a16:creationId xmlns:a16="http://schemas.microsoft.com/office/drawing/2014/main" xmlns="" id="{AA963264-3AEB-F6F1-451F-3A16AF4ED45A}"/>
                  </a:ext>
                </a:extLst>
              </p:cNvPr>
              <p:cNvSpPr/>
              <p:nvPr/>
            </p:nvSpPr>
            <p:spPr>
              <a:xfrm>
                <a:off x="4173650" y="2515975"/>
                <a:ext cx="34704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259" extrusionOk="0">
                    <a:moveTo>
                      <a:pt x="1" y="1"/>
                    </a:moveTo>
                    <a:lnTo>
                      <a:pt x="1" y="2258"/>
                    </a:lnTo>
                    <a:lnTo>
                      <a:pt x="4191" y="2258"/>
                    </a:lnTo>
                    <a:cubicBezTo>
                      <a:pt x="4812" y="2258"/>
                      <a:pt x="5316" y="1753"/>
                      <a:pt x="5316" y="1126"/>
                    </a:cubicBezTo>
                    <a:cubicBezTo>
                      <a:pt x="5316" y="506"/>
                      <a:pt x="4812" y="1"/>
                      <a:pt x="419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 dirty="0"/>
              </a:p>
            </p:txBody>
          </p:sp>
        </p:grpSp>
        <p:sp>
          <p:nvSpPr>
            <p:cNvPr id="19" name="Title 1">
              <a:extLst>
                <a:ext uri="{FF2B5EF4-FFF2-40B4-BE49-F238E27FC236}">
                  <a16:creationId xmlns:a16="http://schemas.microsoft.com/office/drawing/2014/main" xmlns="" id="{C7F28BF1-7D6D-7087-5064-62AFBB935132}"/>
                </a:ext>
              </a:extLst>
            </p:cNvPr>
            <p:cNvSpPr txBox="1">
              <a:spLocks/>
            </p:cNvSpPr>
            <p:nvPr/>
          </p:nvSpPr>
          <p:spPr>
            <a:xfrm>
              <a:off x="936203" y="515034"/>
              <a:ext cx="4387499" cy="456202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ID" sz="2400" b="1" dirty="0" err="1">
                  <a:latin typeface="+mn-lt"/>
                </a:rPr>
                <a:t>Kandungan</a:t>
              </a:r>
              <a:r>
                <a:rPr lang="en-ID" sz="2400" b="1" dirty="0">
                  <a:latin typeface="+mn-lt"/>
                </a:rPr>
                <a:t> surah An-</a:t>
              </a:r>
              <a:r>
                <a:rPr lang="en-ID" sz="2400" b="1" dirty="0" err="1">
                  <a:latin typeface="+mn-lt"/>
                </a:rPr>
                <a:t>Nās</a:t>
              </a:r>
              <a:endParaRPr lang="en-ID" sz="2400" b="1" dirty="0">
                <a:latin typeface="+mn-lt"/>
              </a:endParaRPr>
            </a:p>
          </p:txBody>
        </p:sp>
        <p:grpSp>
          <p:nvGrpSpPr>
            <p:cNvPr id="34" name="Google Shape;363;p39">
              <a:extLst>
                <a:ext uri="{FF2B5EF4-FFF2-40B4-BE49-F238E27FC236}">
                  <a16:creationId xmlns:a16="http://schemas.microsoft.com/office/drawing/2014/main" xmlns="" id="{CB6FF240-D6FF-1D32-559F-53F7EC04A3FB}"/>
                </a:ext>
              </a:extLst>
            </p:cNvPr>
            <p:cNvGrpSpPr/>
            <p:nvPr/>
          </p:nvGrpSpPr>
          <p:grpSpPr>
            <a:xfrm>
              <a:off x="265914" y="578655"/>
              <a:ext cx="257162" cy="313596"/>
              <a:chOff x="596350" y="929175"/>
              <a:chExt cx="407950" cy="497475"/>
            </a:xfrm>
          </p:grpSpPr>
          <p:sp>
            <p:nvSpPr>
              <p:cNvPr id="35" name="Google Shape;364;p39">
                <a:extLst>
                  <a:ext uri="{FF2B5EF4-FFF2-40B4-BE49-F238E27FC236}">
                    <a16:creationId xmlns:a16="http://schemas.microsoft.com/office/drawing/2014/main" xmlns="" id="{7F5C7C2D-835C-F537-6C27-E9D82D845199}"/>
                  </a:ext>
                </a:extLst>
              </p:cNvPr>
              <p:cNvSpPr/>
              <p:nvPr/>
            </p:nvSpPr>
            <p:spPr>
              <a:xfrm>
                <a:off x="596350" y="953550"/>
                <a:ext cx="38725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6" name="Google Shape;365;p39">
                <a:extLst>
                  <a:ext uri="{FF2B5EF4-FFF2-40B4-BE49-F238E27FC236}">
                    <a16:creationId xmlns:a16="http://schemas.microsoft.com/office/drawing/2014/main" xmlns="" id="{90339396-B4EC-B9D7-6E51-8FC20FAEFF8C}"/>
                  </a:ext>
                </a:extLst>
              </p:cNvPr>
              <p:cNvSpPr/>
              <p:nvPr/>
            </p:nvSpPr>
            <p:spPr>
              <a:xfrm>
                <a:off x="626775" y="9291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7" name="Google Shape;366;p39">
                <a:extLst>
                  <a:ext uri="{FF2B5EF4-FFF2-40B4-BE49-F238E27FC236}">
                    <a16:creationId xmlns:a16="http://schemas.microsoft.com/office/drawing/2014/main" xmlns="" id="{03C9BE2A-026C-DA4C-C419-A4FE4D5D41EC}"/>
                  </a:ext>
                </a:extLst>
              </p:cNvPr>
              <p:cNvSpPr/>
              <p:nvPr/>
            </p:nvSpPr>
            <p:spPr>
              <a:xfrm>
                <a:off x="688900" y="12561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8" name="Google Shape;367;p39">
                <a:extLst>
                  <a:ext uri="{FF2B5EF4-FFF2-40B4-BE49-F238E27FC236}">
                    <a16:creationId xmlns:a16="http://schemas.microsoft.com/office/drawing/2014/main" xmlns="" id="{E1A5721C-F415-D701-EB26-A1D4521637FC}"/>
                  </a:ext>
                </a:extLst>
              </p:cNvPr>
              <p:cNvSpPr/>
              <p:nvPr/>
            </p:nvSpPr>
            <p:spPr>
              <a:xfrm>
                <a:off x="688900" y="12013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39" name="Google Shape;368;p39">
                <a:extLst>
                  <a:ext uri="{FF2B5EF4-FFF2-40B4-BE49-F238E27FC236}">
                    <a16:creationId xmlns:a16="http://schemas.microsoft.com/office/drawing/2014/main" xmlns="" id="{CCCF1FD3-0490-AC1C-4A7E-75F9E898EFAE}"/>
                  </a:ext>
                </a:extLst>
              </p:cNvPr>
              <p:cNvSpPr/>
              <p:nvPr/>
            </p:nvSpPr>
            <p:spPr>
              <a:xfrm>
                <a:off x="688900" y="11459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40" name="Google Shape;369;p39">
                <a:extLst>
                  <a:ext uri="{FF2B5EF4-FFF2-40B4-BE49-F238E27FC236}">
                    <a16:creationId xmlns:a16="http://schemas.microsoft.com/office/drawing/2014/main" xmlns="" id="{6F2569E8-C979-1089-457B-07F4E9AEF2EF}"/>
                  </a:ext>
                </a:extLst>
              </p:cNvPr>
              <p:cNvSpPr/>
              <p:nvPr/>
            </p:nvSpPr>
            <p:spPr>
              <a:xfrm>
                <a:off x="688900" y="10905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 dirty="0"/>
              </a:p>
            </p:txBody>
          </p:sp>
          <p:sp>
            <p:nvSpPr>
              <p:cNvPr id="41" name="Google Shape;370;p39">
                <a:extLst>
                  <a:ext uri="{FF2B5EF4-FFF2-40B4-BE49-F238E27FC236}">
                    <a16:creationId xmlns:a16="http://schemas.microsoft.com/office/drawing/2014/main" xmlns="" id="{A204FF43-E638-124A-0A36-31F1956F03D5}"/>
                  </a:ext>
                </a:extLst>
              </p:cNvPr>
              <p:cNvSpPr/>
              <p:nvPr/>
            </p:nvSpPr>
            <p:spPr>
              <a:xfrm>
                <a:off x="920250" y="929175"/>
                <a:ext cx="840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685800" y="1355236"/>
            <a:ext cx="42958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200" dirty="0">
                <a:cs typeface="Adobe Arabic" panose="02040503050201020203" pitchFamily="18" charset="-78"/>
              </a:rPr>
              <a:t>Surah An-</a:t>
            </a:r>
            <a:r>
              <a:rPr lang="en-ID" sz="2200" dirty="0" err="1">
                <a:cs typeface="Adobe Arabic" panose="02040503050201020203" pitchFamily="18" charset="-78"/>
              </a:rPr>
              <a:t>Nās</a:t>
            </a:r>
            <a:r>
              <a:rPr lang="en-ID" sz="2200" dirty="0">
                <a:cs typeface="Adobe Arabic" panose="02040503050201020203" pitchFamily="18" charset="-78"/>
              </a:rPr>
              <a:t> </a:t>
            </a:r>
            <a:r>
              <a:rPr lang="en-ID" sz="2200" dirty="0" err="1">
                <a:cs typeface="Adobe Arabic" panose="02040503050201020203" pitchFamily="18" charset="-78"/>
              </a:rPr>
              <a:t>terdiri</a:t>
            </a:r>
            <a:r>
              <a:rPr lang="en-ID" sz="2200" dirty="0">
                <a:cs typeface="Adobe Arabic" panose="02040503050201020203" pitchFamily="18" charset="-78"/>
              </a:rPr>
              <a:t> </a:t>
            </a:r>
            <a:r>
              <a:rPr lang="en-ID" sz="2200" dirty="0" err="1">
                <a:cs typeface="Adobe Arabic" panose="02040503050201020203" pitchFamily="18" charset="-78"/>
              </a:rPr>
              <a:t>dari</a:t>
            </a:r>
            <a:r>
              <a:rPr lang="en-ID" sz="2200" dirty="0">
                <a:cs typeface="Adobe Arabic" panose="02040503050201020203" pitchFamily="18" charset="-78"/>
              </a:rPr>
              <a:t> </a:t>
            </a:r>
            <a:r>
              <a:rPr lang="en-ID" sz="2200" dirty="0" err="1">
                <a:cs typeface="Adobe Arabic" panose="02040503050201020203" pitchFamily="18" charset="-78"/>
              </a:rPr>
              <a:t>enam</a:t>
            </a:r>
            <a:r>
              <a:rPr lang="en-ID" sz="2200" dirty="0">
                <a:cs typeface="Adobe Arabic" panose="02040503050201020203" pitchFamily="18" charset="-78"/>
              </a:rPr>
              <a:t> </a:t>
            </a:r>
            <a:r>
              <a:rPr lang="en-ID" sz="2200" dirty="0" err="1">
                <a:cs typeface="Adobe Arabic" panose="02040503050201020203" pitchFamily="18" charset="-78"/>
              </a:rPr>
              <a:t>ayat</a:t>
            </a:r>
            <a:r>
              <a:rPr lang="en-ID" sz="2200" dirty="0">
                <a:cs typeface="Adobe Arabic" panose="02040503050201020203" pitchFamily="18" charset="-78"/>
              </a:rPr>
              <a:t>.</a:t>
            </a:r>
          </a:p>
          <a:p>
            <a:r>
              <a:rPr lang="en-ID" sz="2200" dirty="0">
                <a:cs typeface="Adobe Arabic" panose="02040503050201020203" pitchFamily="18" charset="-78"/>
              </a:rPr>
              <a:t>An-</a:t>
            </a:r>
            <a:r>
              <a:rPr lang="en-ID" sz="2200" dirty="0" err="1">
                <a:cs typeface="Adobe Arabic" panose="02040503050201020203" pitchFamily="18" charset="-78"/>
              </a:rPr>
              <a:t>Nās</a:t>
            </a:r>
            <a:r>
              <a:rPr lang="en-ID" sz="2200" dirty="0">
                <a:cs typeface="Adobe Arabic" panose="02040503050201020203" pitchFamily="18" charset="-78"/>
              </a:rPr>
              <a:t> </a:t>
            </a:r>
            <a:r>
              <a:rPr lang="en-ID" sz="2200" dirty="0" err="1">
                <a:cs typeface="Adobe Arabic" panose="02040503050201020203" pitchFamily="18" charset="-78"/>
              </a:rPr>
              <a:t>artinya</a:t>
            </a:r>
            <a:r>
              <a:rPr lang="en-ID" sz="2200" dirty="0">
                <a:cs typeface="Adobe Arabic" panose="02040503050201020203" pitchFamily="18" charset="-78"/>
              </a:rPr>
              <a:t> </a:t>
            </a:r>
            <a:r>
              <a:rPr lang="en-ID" sz="2200" dirty="0" err="1">
                <a:cs typeface="Adobe Arabic" panose="02040503050201020203" pitchFamily="18" charset="-78"/>
              </a:rPr>
              <a:t>manusia</a:t>
            </a:r>
            <a:r>
              <a:rPr lang="en-ID" sz="2200" dirty="0">
                <a:cs typeface="Adobe Arabic" panose="02040503050201020203" pitchFamily="18" charset="-78"/>
              </a:rPr>
              <a:t>.</a:t>
            </a:r>
          </a:p>
          <a:p>
            <a:r>
              <a:rPr lang="en-ID" sz="2200" dirty="0">
                <a:cs typeface="Adobe Arabic" panose="02040503050201020203" pitchFamily="18" charset="-78"/>
              </a:rPr>
              <a:t>Surah An-</a:t>
            </a:r>
            <a:r>
              <a:rPr lang="en-ID" sz="2200" dirty="0" err="1">
                <a:cs typeface="Adobe Arabic" panose="02040503050201020203" pitchFamily="18" charset="-78"/>
              </a:rPr>
              <a:t>Nās</a:t>
            </a:r>
            <a:r>
              <a:rPr lang="en-ID" sz="2200" dirty="0">
                <a:cs typeface="Adobe Arabic" panose="02040503050201020203" pitchFamily="18" charset="-78"/>
              </a:rPr>
              <a:t> </a:t>
            </a:r>
            <a:r>
              <a:rPr lang="en-ID" sz="2200" dirty="0" err="1">
                <a:cs typeface="Adobe Arabic" panose="02040503050201020203" pitchFamily="18" charset="-78"/>
              </a:rPr>
              <a:t>termasuk</a:t>
            </a:r>
            <a:r>
              <a:rPr lang="en-ID" sz="2200" dirty="0">
                <a:cs typeface="Adobe Arabic" panose="02040503050201020203" pitchFamily="18" charset="-78"/>
              </a:rPr>
              <a:t> surah </a:t>
            </a:r>
            <a:r>
              <a:rPr lang="en-ID" sz="2200" dirty="0" err="1">
                <a:cs typeface="Adobe Arabic" panose="02040503050201020203" pitchFamily="18" charset="-78"/>
              </a:rPr>
              <a:t>madaniah</a:t>
            </a:r>
            <a:r>
              <a:rPr lang="en-ID" sz="2200" dirty="0">
                <a:cs typeface="Adobe Arabic" panose="02040503050201020203" pitchFamily="18" charset="-78"/>
              </a:rPr>
              <a:t>, </a:t>
            </a:r>
            <a:r>
              <a:rPr lang="en-ID" sz="2200" dirty="0" err="1">
                <a:cs typeface="Adobe Arabic" panose="02040503050201020203" pitchFamily="18" charset="-78"/>
              </a:rPr>
              <a:t>artinya</a:t>
            </a:r>
            <a:r>
              <a:rPr lang="en-ID" sz="2200" dirty="0">
                <a:cs typeface="Adobe Arabic" panose="02040503050201020203" pitchFamily="18" charset="-78"/>
              </a:rPr>
              <a:t> surah </a:t>
            </a:r>
            <a:r>
              <a:rPr lang="en-ID" sz="2200" dirty="0" err="1">
                <a:cs typeface="Adobe Arabic" panose="02040503050201020203" pitchFamily="18" charset="-78"/>
              </a:rPr>
              <a:t>ini</a:t>
            </a:r>
            <a:r>
              <a:rPr lang="en-ID" sz="2200" dirty="0">
                <a:cs typeface="Adobe Arabic" panose="02040503050201020203" pitchFamily="18" charset="-78"/>
              </a:rPr>
              <a:t> </a:t>
            </a:r>
            <a:r>
              <a:rPr lang="en-ID" sz="2200" dirty="0" err="1">
                <a:cs typeface="Adobe Arabic" panose="02040503050201020203" pitchFamily="18" charset="-78"/>
              </a:rPr>
              <a:t>diturunkan</a:t>
            </a:r>
            <a:r>
              <a:rPr lang="en-ID" sz="2200" dirty="0">
                <a:cs typeface="Adobe Arabic" panose="02040503050201020203" pitchFamily="18" charset="-78"/>
              </a:rPr>
              <a:t> </a:t>
            </a:r>
            <a:r>
              <a:rPr lang="en-ID" sz="2200" dirty="0" err="1">
                <a:cs typeface="Adobe Arabic" panose="02040503050201020203" pitchFamily="18" charset="-78"/>
              </a:rPr>
              <a:t>setelah</a:t>
            </a:r>
            <a:r>
              <a:rPr lang="en-ID" sz="2200" dirty="0">
                <a:cs typeface="Adobe Arabic" panose="02040503050201020203" pitchFamily="18" charset="-78"/>
              </a:rPr>
              <a:t> </a:t>
            </a:r>
            <a:r>
              <a:rPr lang="en-ID" sz="2200" dirty="0" err="1">
                <a:cs typeface="Adobe Arabic" panose="02040503050201020203" pitchFamily="18" charset="-78"/>
              </a:rPr>
              <a:t>Nabi</a:t>
            </a:r>
            <a:r>
              <a:rPr lang="en-ID" sz="2200" dirty="0">
                <a:cs typeface="Adobe Arabic" panose="02040503050201020203" pitchFamily="18" charset="-78"/>
              </a:rPr>
              <a:t> Muhammad Saw. </a:t>
            </a:r>
            <a:r>
              <a:rPr lang="en-ID" sz="2200" dirty="0" err="1">
                <a:cs typeface="Adobe Arabic" panose="02040503050201020203" pitchFamily="18" charset="-78"/>
              </a:rPr>
              <a:t>hijrah</a:t>
            </a:r>
            <a:r>
              <a:rPr lang="en-ID" sz="2200" dirty="0">
                <a:cs typeface="Adobe Arabic" panose="02040503050201020203" pitchFamily="18" charset="-78"/>
              </a:rPr>
              <a:t> </a:t>
            </a:r>
            <a:r>
              <a:rPr lang="en-ID" sz="2200" dirty="0" err="1">
                <a:cs typeface="Adobe Arabic" panose="02040503050201020203" pitchFamily="18" charset="-78"/>
              </a:rPr>
              <a:t>ke</a:t>
            </a:r>
            <a:r>
              <a:rPr lang="en-ID" sz="2200" dirty="0">
                <a:cs typeface="Adobe Arabic" panose="02040503050201020203" pitchFamily="18" charset="-78"/>
              </a:rPr>
              <a:t> Madinah.</a:t>
            </a:r>
          </a:p>
        </p:txBody>
      </p:sp>
    </p:spTree>
    <p:extLst>
      <p:ext uri="{BB962C8B-B14F-4D97-AF65-F5344CB8AC3E}">
        <p14:creationId xmlns:p14="http://schemas.microsoft.com/office/powerpoint/2010/main" val="119357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886</Words>
  <Application>Microsoft Office PowerPoint</Application>
  <PresentationFormat>On-screen Show (16:9)</PresentationFormat>
  <Paragraphs>304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Gothic Std B</vt:lpstr>
      <vt:lpstr>ＭＳ Ｐゴシック</vt:lpstr>
      <vt:lpstr>Adobe Arabic</vt:lpstr>
      <vt:lpstr>Adobe Naskh Medium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Hasrul Azmi</cp:lastModifiedBy>
  <cp:revision>58</cp:revision>
  <dcterms:created xsi:type="dcterms:W3CDTF">2022-01-17T01:37:52Z</dcterms:created>
  <dcterms:modified xsi:type="dcterms:W3CDTF">2022-08-22T02:07:41Z</dcterms:modified>
</cp:coreProperties>
</file>