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276" r:id="rId3"/>
    <p:sldId id="259" r:id="rId4"/>
    <p:sldId id="269" r:id="rId5"/>
    <p:sldId id="260" r:id="rId6"/>
    <p:sldId id="270" r:id="rId7"/>
    <p:sldId id="277" r:id="rId8"/>
    <p:sldId id="278" r:id="rId9"/>
    <p:sldId id="261" r:id="rId10"/>
    <p:sldId id="262" r:id="rId11"/>
    <p:sldId id="274" r:id="rId12"/>
    <p:sldId id="263" r:id="rId13"/>
    <p:sldId id="271" r:id="rId14"/>
    <p:sldId id="264" r:id="rId15"/>
    <p:sldId id="265" r:id="rId16"/>
    <p:sldId id="272" r:id="rId17"/>
    <p:sldId id="266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E5E"/>
    <a:srgbClr val="FFE1C5"/>
    <a:srgbClr val="FFEED2"/>
    <a:srgbClr val="E3B957"/>
    <a:srgbClr val="8B7C5D"/>
    <a:srgbClr val="5C371C"/>
    <a:srgbClr val="D9CEBC"/>
    <a:srgbClr val="AC8A65"/>
    <a:srgbClr val="D2C3AC"/>
    <a:srgbClr val="FFC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2E5CE-E259-494A-BB76-1F2743C9A42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F47D1-38DC-45F3-A2D2-A4BD6F97C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4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8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cantumkan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font 10pt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3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itu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ayo</a:t>
            </a:r>
            <a:r>
              <a:rPr lang="en-US" sz="2000">
                <a:latin typeface="Montserrat" panose="00000500000000000000" pitchFamily="2" charset="0"/>
                <a:cs typeface="Times New Roman" panose="02020603050405020304" pitchFamily="18" charset="0"/>
              </a:rPr>
              <a:t> jagalah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kebersihan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lingkungan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Sekian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pembelajaran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kali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Terima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kasih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telah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menyaksikan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sampai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jumpa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lagi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Selamat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belajar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78073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B603B7-A288-9DF9-98B0-BC0E7ED90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FEF531-65AF-27C4-8045-D8872AC86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DD2181-B41F-565C-34CC-6F400CF3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863A-993F-482C-92EB-8157140F18A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B1F460-A5EC-8E80-F7D4-27EA3685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C11BDE-3552-3B09-ACF3-3BB4AB4B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AD3-2872-4DEB-88EB-308C8DD4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364E93-FC9A-07E1-A661-79CAC3145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A8EB36-3956-5BD0-87A2-496BF9676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029A5D-AA7F-028C-AFC2-79FDC84B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863A-993F-482C-92EB-8157140F18A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182B3B-6D93-11D6-2ABA-CAAB31EB4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7DB64D-4B62-6738-65EC-C4AB4450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AD3-2872-4DEB-88EB-308C8DD4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F13B603-EBA5-BDBE-807A-6195C1690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FFFE89-F870-FFFF-8226-19740ABFE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8DC553-B78A-340F-A5E4-39F951F9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863A-993F-482C-92EB-8157140F18A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A24C06-7FA1-F5C4-2061-686B7EAA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C09029-2CA0-7AA9-2A5C-21D7B03D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AD3-2872-4DEB-88EB-308C8DD4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80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63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1" y="1"/>
            <a:ext cx="8790948" cy="6858121"/>
          </a:xfrm>
          <a:custGeom>
            <a:avLst/>
            <a:gdLst/>
            <a:ahLst/>
            <a:cxnLst/>
            <a:rect l="l" t="t" r="r" b="b"/>
            <a:pathLst>
              <a:path w="126823" h="98939" extrusionOk="0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14300" dir="3600000" algn="bl" rotWithShape="0">
              <a:schemeClr val="dk2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12800" y="2655800"/>
            <a:ext cx="7127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57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07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393A1-6C94-FC29-B39C-A707006E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C72966-68C6-7E74-FEB8-034BC74D0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44D0FC-65D6-F73B-ED85-08194E90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863A-993F-482C-92EB-8157140F18A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05B85B-0CC3-A315-74A5-2056B40A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9F5C60-6D3D-66C2-795D-3B1E36A7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AD3-2872-4DEB-88EB-308C8DD4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0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D3C36F-5E58-2A19-632A-9D8A3B12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03D9C1-27F9-C9FA-60A0-8A2673E57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9C6AF-E3C0-93C7-D038-68E7AA9F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863A-993F-482C-92EB-8157140F18A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72EAE8-684E-BC88-75AD-CAFEDEFB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75257F-CE6D-A32F-4C38-618F37A6A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AD3-2872-4DEB-88EB-308C8DD4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0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1158D-750B-BC24-1619-00F779DF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BAD1B5-E7FE-4C03-10F6-73F183BF4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7A21FA-FD0C-888A-C8E0-594F77F8E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F1558B-181A-2946-7C08-4BB4B4C7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863A-993F-482C-92EB-8157140F18A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4A9E1F-1C5F-95B2-7835-CF3C9AF2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CC8995-FF25-60C7-9AE2-3D756303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AD3-2872-4DEB-88EB-308C8DD4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4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90163C-B253-7021-EAA4-719BB362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4D566C-580D-F87F-4C6E-67B360E46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720703-8222-EC7E-B059-44C01BE1D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F788A00-8045-67ED-088D-FCD6AA66A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E8C9EE-2504-DD00-8F89-18794A3A5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5350631-535D-F1C9-D23A-02343232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863A-993F-482C-92EB-8157140F18A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26F45A0-1755-27B1-C70E-3ECDFEA4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63BF83-D503-ABFB-BAD0-DE3A2036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AD3-2872-4DEB-88EB-308C8DD4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3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12EDA7-1642-ECAF-5D7F-1AA2BDA8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22AF40-1E0F-758B-640E-0337DF322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863A-993F-482C-92EB-8157140F18A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5EFAB6-97F7-D11B-C026-8A494C7EB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1F89D8B-1094-B1E0-FAE6-55A28061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AD3-2872-4DEB-88EB-308C8DD4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E23E2C-0CC3-72C4-C85D-0010C38E2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863A-993F-482C-92EB-8157140F18A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47112B7-1092-DB8E-24B4-49EE67298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BBC5D7-59B8-863E-122D-A182CEBA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AD3-2872-4DEB-88EB-308C8DD4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0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060A9A-59AB-74DC-FE05-265B6DB1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D907A5-5148-F2B4-3929-F4AC7F3D5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8E65DD-F51D-E8D0-E929-BC0219ABE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489AAE-6E69-B662-38D0-B803CA4E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863A-993F-482C-92EB-8157140F18A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832816-499A-E1E2-1907-2D52E0DDA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19D64C-9F11-4A70-365C-D5D5F413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AD3-2872-4DEB-88EB-308C8DD4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0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E02AC-0149-3329-E5B2-2F88022AD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6A1F5DC-0BFC-EBC3-9837-0304C549D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7B3B7D-78E3-BB8A-47CF-746B263AC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555458-30DD-F176-9D8A-9B8380486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863A-993F-482C-92EB-8157140F18A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02BECA-6299-A96E-38A6-12AFE6D5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C953C2-A921-4C74-E855-2A8487624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3AD3-2872-4DEB-88EB-308C8DD4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7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0EFF760-0A4F-F59A-926F-94E3B44F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71F7A7-8EE1-711B-96C5-3F40413AA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BE7FA7-F93C-F9B8-723A-F1AFF32D8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2863A-993F-482C-92EB-8157140F18A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6A2C99-E76D-E726-DA0A-91185AE1B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815CF2-92C4-5902-116A-F68124C2C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F3AD3-2872-4DEB-88EB-308C8DD4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0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2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3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" y="893"/>
            <a:ext cx="12178001" cy="6856214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294"/>
            <a:ext cx="4977104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264" y="1782891"/>
            <a:ext cx="6763396" cy="625196"/>
          </a:xfrm>
          <a:prstGeom prst="rect">
            <a:avLst/>
          </a:prstGeom>
        </p:spPr>
        <p:txBody>
          <a:bodyPr lIns="91416" tIns="45708" rIns="91416" bIns="45708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406">
              <a:defRPr/>
            </a:pPr>
            <a:r>
              <a:rPr kumimoji="1" lang="en-US" altLang="ja-JP" sz="4266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266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5649" y="4024217"/>
            <a:ext cx="2752629" cy="420540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SD/MI KELA</a:t>
            </a:r>
            <a:r>
              <a:rPr lang="id-ID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id-ID" sz="2133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80901" y="1194382"/>
            <a:ext cx="3105659" cy="4382440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5441678" y="2674777"/>
            <a:ext cx="5992839" cy="754224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732" b="1" dirty="0" err="1">
                <a:solidFill>
                  <a:srgbClr val="8E9D01"/>
                </a:solidFill>
                <a:cs typeface="Arial" pitchFamily="34" charset="0"/>
              </a:rPr>
              <a:t>Seni</a:t>
            </a:r>
            <a:r>
              <a:rPr lang="en-US" sz="3732" b="1" dirty="0">
                <a:solidFill>
                  <a:srgbClr val="8E9D01"/>
                </a:solidFill>
                <a:cs typeface="Arial" pitchFamily="34" charset="0"/>
              </a:rPr>
              <a:t> </a:t>
            </a:r>
            <a:r>
              <a:rPr lang="en-US" sz="3732" b="1" dirty="0" err="1">
                <a:solidFill>
                  <a:srgbClr val="8E9D01"/>
                </a:solidFill>
                <a:cs typeface="Arial" pitchFamily="34" charset="0"/>
              </a:rPr>
              <a:t>Budaya</a:t>
            </a:r>
            <a:endParaRPr lang="en-US" sz="3732" b="1" dirty="0">
              <a:solidFill>
                <a:srgbClr val="8E9D01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t="1844" r="2194" b="2111"/>
          <a:stretch/>
        </p:blipFill>
        <p:spPr>
          <a:xfrm>
            <a:off x="2380900" y="1328202"/>
            <a:ext cx="2953100" cy="42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4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980">
        <p14:reveal/>
      </p:transition>
    </mc:Choice>
    <mc:Fallback>
      <p:transition spd="slow" advTm="59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3FA4552-01B9-E145-EA4D-985549946A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2D4A63-6016-AE4E-F1DB-1CFD738D0FD9}"/>
              </a:ext>
            </a:extLst>
          </p:cNvPr>
          <p:cNvSpPr txBox="1"/>
          <p:nvPr/>
        </p:nvSpPr>
        <p:spPr>
          <a:xfrm>
            <a:off x="1379432" y="4054062"/>
            <a:ext cx="4135619" cy="613470"/>
          </a:xfrm>
          <a:prstGeom prst="horizontalScroll">
            <a:avLst/>
          </a:prstGeom>
          <a:solidFill>
            <a:srgbClr val="E64E5E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Diatonis</a:t>
            </a:r>
            <a:r>
              <a:rPr lang="en-US" sz="2400" b="1" dirty="0">
                <a:solidFill>
                  <a:schemeClr val="bg1"/>
                </a:solidFill>
              </a:rPr>
              <a:t> mayor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4FE8FF-BF52-F9BA-6A60-2E99DBE84F8D}"/>
              </a:ext>
            </a:extLst>
          </p:cNvPr>
          <p:cNvSpPr txBox="1"/>
          <p:nvPr/>
        </p:nvSpPr>
        <p:spPr>
          <a:xfrm>
            <a:off x="6334126" y="4054062"/>
            <a:ext cx="4135618" cy="613470"/>
          </a:xfrm>
          <a:prstGeom prst="horizontalScroll">
            <a:avLst/>
          </a:prstGeom>
          <a:solidFill>
            <a:srgbClr val="E64E5E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Diatonis</a:t>
            </a:r>
            <a:r>
              <a:rPr lang="en-US" sz="2400" b="1" dirty="0">
                <a:solidFill>
                  <a:schemeClr val="bg1"/>
                </a:solidFill>
              </a:rPr>
              <a:t> minor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77560" y="321660"/>
            <a:ext cx="4403188" cy="3516924"/>
            <a:chOff x="1255789" y="582917"/>
            <a:chExt cx="4403188" cy="351692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BD400B5F-DDC7-7423-E150-4ED4332AAEC7}"/>
                </a:ext>
              </a:extLst>
            </p:cNvPr>
            <p:cNvSpPr/>
            <p:nvPr/>
          </p:nvSpPr>
          <p:spPr>
            <a:xfrm>
              <a:off x="1255789" y="582917"/>
              <a:ext cx="4403188" cy="3516924"/>
            </a:xfrm>
            <a:prstGeom prst="roundRect">
              <a:avLst/>
            </a:prstGeom>
            <a:solidFill>
              <a:srgbClr val="E64E5E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64E5E"/>
                </a:solidFill>
              </a:endParaRPr>
            </a:p>
          </p:txBody>
        </p:sp>
        <p:pic>
          <p:nvPicPr>
            <p:cNvPr id="6" name="Picture 5" descr="A picture containing text, music, piano&#10;&#10;Description automatically generated">
              <a:extLst>
                <a:ext uri="{FF2B5EF4-FFF2-40B4-BE49-F238E27FC236}">
                  <a16:creationId xmlns:a16="http://schemas.microsoft.com/office/drawing/2014/main" xmlns="" id="{255549F2-1295-E07B-083E-3D2B3437D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805" y="973429"/>
              <a:ext cx="4007475" cy="281933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6168430" y="321660"/>
            <a:ext cx="4403188" cy="3516924"/>
            <a:chOff x="6146659" y="582917"/>
            <a:chExt cx="4403188" cy="351692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C269D8CF-4130-5746-60B2-EB5AD4E5F7C8}"/>
                </a:ext>
              </a:extLst>
            </p:cNvPr>
            <p:cNvSpPr/>
            <p:nvPr/>
          </p:nvSpPr>
          <p:spPr>
            <a:xfrm>
              <a:off x="6146659" y="582917"/>
              <a:ext cx="4403188" cy="3516924"/>
            </a:xfrm>
            <a:prstGeom prst="roundRect">
              <a:avLst/>
            </a:prstGeom>
            <a:solidFill>
              <a:srgbClr val="E64E5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Diagram&#10;&#10;Description automatically generated">
              <a:extLst>
                <a:ext uri="{FF2B5EF4-FFF2-40B4-BE49-F238E27FC236}">
                  <a16:creationId xmlns:a16="http://schemas.microsoft.com/office/drawing/2014/main" xmlns="" id="{4203BB36-ECBD-99BE-CAD5-24F3DDB92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426" y="929574"/>
              <a:ext cx="4007475" cy="28236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DEB493-859C-15F3-76EE-38EFF613DF8F}"/>
              </a:ext>
            </a:extLst>
          </p:cNvPr>
          <p:cNvSpPr txBox="1"/>
          <p:nvPr/>
        </p:nvSpPr>
        <p:spPr>
          <a:xfrm>
            <a:off x="1647536" y="4755849"/>
            <a:ext cx="3727554" cy="919401"/>
          </a:xfrm>
          <a:prstGeom prst="roundRect">
            <a:avLst/>
          </a:prstGeom>
          <a:solidFill>
            <a:srgbClr val="FFE1C5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Memiliki</a:t>
            </a:r>
            <a:r>
              <a:rPr lang="en-US" sz="2400" b="1" dirty="0"/>
              <a:t> </a:t>
            </a:r>
            <a:r>
              <a:rPr lang="en-US" sz="2400" b="1" dirty="0" err="1"/>
              <a:t>nuansa</a:t>
            </a:r>
            <a:r>
              <a:rPr lang="en-US" sz="2400" b="1" dirty="0"/>
              <a:t> </a:t>
            </a:r>
            <a:r>
              <a:rPr lang="en-US" sz="2400" b="1" dirty="0" err="1"/>
              <a:t>musik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ceria dan </a:t>
            </a:r>
            <a:r>
              <a:rPr lang="en-US" sz="2400" b="1" dirty="0" err="1">
                <a:solidFill>
                  <a:srgbClr val="FF0000"/>
                </a:solidFill>
              </a:rPr>
              <a:t>menyenangkan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547A27-7CED-B565-BA13-67FA4BB6A0B1}"/>
              </a:ext>
            </a:extLst>
          </p:cNvPr>
          <p:cNvSpPr txBox="1"/>
          <p:nvPr/>
        </p:nvSpPr>
        <p:spPr>
          <a:xfrm>
            <a:off x="6045225" y="4755849"/>
            <a:ext cx="4649597" cy="919401"/>
          </a:xfrm>
          <a:prstGeom prst="roundRect">
            <a:avLst/>
          </a:prstGeom>
          <a:solidFill>
            <a:srgbClr val="FFE1C5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Memiliki</a:t>
            </a:r>
            <a:r>
              <a:rPr lang="en-US" sz="2400" b="1" dirty="0"/>
              <a:t> </a:t>
            </a:r>
            <a:r>
              <a:rPr lang="en-US" sz="2400" b="1" dirty="0" err="1"/>
              <a:t>nuansa</a:t>
            </a:r>
            <a:r>
              <a:rPr lang="en-US" sz="2400" b="1" dirty="0"/>
              <a:t> </a:t>
            </a:r>
            <a:r>
              <a:rPr lang="en-US" sz="2400" b="1" dirty="0" err="1"/>
              <a:t>musik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melankolis</a:t>
            </a:r>
            <a:r>
              <a:rPr lang="en-US" sz="2400" b="1" dirty="0">
                <a:solidFill>
                  <a:srgbClr val="FF0000"/>
                </a:solidFill>
              </a:rPr>
              <a:t> dan </a:t>
            </a:r>
            <a:r>
              <a:rPr lang="en-US" sz="2400" b="1" dirty="0" err="1">
                <a:solidFill>
                  <a:srgbClr val="FF0000"/>
                </a:solidFill>
              </a:rPr>
              <a:t>cenderung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sedih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13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6"/>
    </mc:Choice>
    <mc:Fallback xmlns="">
      <p:transition spd="slow" advTm="10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build="p" animBg="1"/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3FA4552-01B9-E145-EA4D-985549946A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2D4A63-6016-AE4E-F1DB-1CFD738D0FD9}"/>
              </a:ext>
            </a:extLst>
          </p:cNvPr>
          <p:cNvSpPr txBox="1"/>
          <p:nvPr/>
        </p:nvSpPr>
        <p:spPr>
          <a:xfrm>
            <a:off x="634509" y="644430"/>
            <a:ext cx="5196449" cy="858857"/>
          </a:xfrm>
          <a:prstGeom prst="horizontalScroll">
            <a:avLst/>
          </a:prstGeom>
          <a:solidFill>
            <a:srgbClr val="8B7C5D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Tangga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id-ID" sz="3600" b="1" dirty="0" smtClean="0">
                <a:solidFill>
                  <a:schemeClr val="bg1"/>
                </a:solidFill>
              </a:rPr>
              <a:t>N</a:t>
            </a:r>
            <a:r>
              <a:rPr lang="en-US" sz="3600" b="1" dirty="0" err="1" smtClean="0">
                <a:solidFill>
                  <a:schemeClr val="bg1"/>
                </a:solidFill>
              </a:rPr>
              <a:t>ada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id-ID" sz="3600" b="1" dirty="0" err="1">
                <a:solidFill>
                  <a:schemeClr val="bg1"/>
                </a:solidFill>
              </a:rPr>
              <a:t>P</a:t>
            </a:r>
            <a:r>
              <a:rPr lang="en-US" sz="3600" b="1" dirty="0" err="1" smtClean="0">
                <a:solidFill>
                  <a:schemeClr val="bg1"/>
                </a:solidFill>
              </a:rPr>
              <a:t>entatonis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DEB493-859C-15F3-76EE-38EFF613DF8F}"/>
              </a:ext>
            </a:extLst>
          </p:cNvPr>
          <p:cNvSpPr txBox="1"/>
          <p:nvPr/>
        </p:nvSpPr>
        <p:spPr>
          <a:xfrm>
            <a:off x="634509" y="1691090"/>
            <a:ext cx="7264057" cy="3895487"/>
          </a:xfrm>
          <a:prstGeom prst="roundRect">
            <a:avLst>
              <a:gd name="adj" fmla="val 5491"/>
            </a:avLst>
          </a:prstGeom>
          <a:solidFill>
            <a:srgbClr val="FFEED2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err="1"/>
              <a:t>Tangga</a:t>
            </a:r>
            <a:r>
              <a:rPr lang="en-US" sz="3000" b="1" dirty="0"/>
              <a:t> nada </a:t>
            </a:r>
            <a:r>
              <a:rPr lang="en-US" sz="3000" b="1" dirty="0" err="1"/>
              <a:t>ini</a:t>
            </a:r>
            <a:r>
              <a:rPr lang="en-US" sz="3000" b="1" dirty="0"/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biasanya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terdapat</a:t>
            </a:r>
            <a:r>
              <a:rPr lang="en-US" sz="3000" b="1" dirty="0">
                <a:solidFill>
                  <a:srgbClr val="FF0000"/>
                </a:solidFill>
              </a:rPr>
              <a:t> pada </a:t>
            </a:r>
            <a:r>
              <a:rPr lang="en-US" sz="3000" b="1" dirty="0" err="1">
                <a:solidFill>
                  <a:srgbClr val="FF0000"/>
                </a:solidFill>
              </a:rPr>
              <a:t>musik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tradisional</a:t>
            </a:r>
            <a:r>
              <a:rPr lang="en-US" sz="3000" b="1" dirty="0"/>
              <a:t>, </a:t>
            </a:r>
            <a:r>
              <a:rPr lang="en-US" sz="3000" b="1" dirty="0" err="1"/>
              <a:t>seperti</a:t>
            </a:r>
            <a:r>
              <a:rPr lang="en-US" sz="3000" b="1" dirty="0"/>
              <a:t> gamelan. </a:t>
            </a:r>
            <a:endParaRPr lang="en-US" sz="3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err="1" smtClean="0"/>
              <a:t>Tangga</a:t>
            </a:r>
            <a:r>
              <a:rPr lang="en-US" sz="3000" b="1" dirty="0" smtClean="0"/>
              <a:t> </a:t>
            </a:r>
            <a:r>
              <a:rPr lang="en-US" sz="3000" b="1" dirty="0"/>
              <a:t>nada </a:t>
            </a:r>
            <a:r>
              <a:rPr lang="en-US" sz="3000" b="1" dirty="0" err="1"/>
              <a:t>pentatonis</a:t>
            </a:r>
            <a:r>
              <a:rPr lang="en-US" sz="3000" b="1" dirty="0"/>
              <a:t> </a:t>
            </a:r>
            <a:r>
              <a:rPr lang="en-US" sz="3000" b="1" dirty="0" err="1"/>
              <a:t>terbagi</a:t>
            </a:r>
            <a:r>
              <a:rPr lang="en-US" sz="3000" b="1" dirty="0"/>
              <a:t> </a:t>
            </a:r>
            <a:r>
              <a:rPr lang="en-US" sz="3000" b="1" dirty="0" err="1"/>
              <a:t>menjadi</a:t>
            </a:r>
            <a:r>
              <a:rPr lang="en-US" sz="3000" b="1" dirty="0"/>
              <a:t> </a:t>
            </a:r>
            <a:r>
              <a:rPr lang="en-US" sz="3000" b="1" dirty="0" err="1"/>
              <a:t>dua</a:t>
            </a:r>
            <a:r>
              <a:rPr lang="en-US" sz="3000" b="1" dirty="0"/>
              <a:t> </a:t>
            </a:r>
            <a:r>
              <a:rPr lang="en-US" sz="3000" b="1" dirty="0" err="1"/>
              <a:t>yaitu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slendro dan pelog.</a:t>
            </a:r>
            <a:r>
              <a:rPr lang="en-US" sz="3000" b="1" dirty="0"/>
              <a:t> </a:t>
            </a:r>
            <a:endParaRPr lang="en-US" sz="3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err="1" smtClean="0"/>
              <a:t>Tangga</a:t>
            </a:r>
            <a:r>
              <a:rPr lang="en-US" sz="3000" b="1" dirty="0" smtClean="0"/>
              <a:t> </a:t>
            </a:r>
            <a:r>
              <a:rPr lang="en-US" sz="3000" b="1" dirty="0"/>
              <a:t>nada slendro </a:t>
            </a:r>
            <a:r>
              <a:rPr lang="en-US" sz="3000" b="1" dirty="0" err="1"/>
              <a:t>memiliki</a:t>
            </a:r>
            <a:r>
              <a:rPr lang="en-US" sz="3000" b="1" dirty="0"/>
              <a:t> </a:t>
            </a:r>
            <a:r>
              <a:rPr lang="en-US" sz="3000" b="1" dirty="0" err="1"/>
              <a:t>kesan</a:t>
            </a:r>
            <a:r>
              <a:rPr lang="en-US" sz="3000" b="1" dirty="0"/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menyenangkan</a:t>
            </a:r>
            <a:r>
              <a:rPr lang="en-US" sz="3000" b="1" dirty="0">
                <a:solidFill>
                  <a:srgbClr val="FF0000"/>
                </a:solidFill>
              </a:rPr>
              <a:t>, </a:t>
            </a:r>
            <a:r>
              <a:rPr lang="en-US" sz="3000" b="1" dirty="0" err="1">
                <a:solidFill>
                  <a:srgbClr val="FF0000"/>
                </a:solidFill>
              </a:rPr>
              <a:t>gembira</a:t>
            </a:r>
            <a:r>
              <a:rPr lang="en-US" sz="3000" b="1" dirty="0">
                <a:solidFill>
                  <a:srgbClr val="FF0000"/>
                </a:solidFill>
              </a:rPr>
              <a:t> dan </a:t>
            </a:r>
            <a:r>
              <a:rPr lang="en-US" sz="3000" b="1" dirty="0" err="1">
                <a:solidFill>
                  <a:srgbClr val="FF0000"/>
                </a:solidFill>
              </a:rPr>
              <a:t>lincah</a:t>
            </a:r>
            <a:r>
              <a:rPr lang="en-US" sz="3000" b="1" dirty="0">
                <a:solidFill>
                  <a:srgbClr val="FF0000"/>
                </a:solidFill>
              </a:rPr>
              <a:t>.</a:t>
            </a:r>
            <a:r>
              <a:rPr lang="en-US" sz="3000" b="1" dirty="0"/>
              <a:t> </a:t>
            </a:r>
            <a:endParaRPr lang="en-US" sz="3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err="1" smtClean="0"/>
              <a:t>Tangga</a:t>
            </a:r>
            <a:r>
              <a:rPr lang="en-US" sz="3000" b="1" dirty="0" smtClean="0"/>
              <a:t> </a:t>
            </a:r>
            <a:r>
              <a:rPr lang="en-US" sz="3000" b="1" dirty="0"/>
              <a:t>nada pelog </a:t>
            </a:r>
            <a:r>
              <a:rPr lang="en-US" sz="3000" b="1" dirty="0" err="1"/>
              <a:t>memberikan</a:t>
            </a:r>
            <a:r>
              <a:rPr lang="en-US" sz="3000" b="1" dirty="0"/>
              <a:t> </a:t>
            </a:r>
            <a:r>
              <a:rPr lang="en-US" sz="3000" b="1" dirty="0" err="1"/>
              <a:t>kesan</a:t>
            </a:r>
            <a:r>
              <a:rPr lang="en-US" sz="3000" b="1" dirty="0"/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tenang</a:t>
            </a:r>
            <a:r>
              <a:rPr lang="en-US" sz="3000" b="1" dirty="0">
                <a:solidFill>
                  <a:srgbClr val="FF0000"/>
                </a:solidFill>
              </a:rPr>
              <a:t> dan </a:t>
            </a:r>
            <a:r>
              <a:rPr lang="en-US" sz="3000" b="1" dirty="0" err="1">
                <a:solidFill>
                  <a:srgbClr val="FF0000"/>
                </a:solidFill>
              </a:rPr>
              <a:t>luhur</a:t>
            </a:r>
            <a:r>
              <a:rPr lang="en-US" sz="3000" b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25163E-6D84-7232-162B-06B881D248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53"/>
          <a:stretch/>
        </p:blipFill>
        <p:spPr>
          <a:xfrm flipH="1">
            <a:off x="7974766" y="998144"/>
            <a:ext cx="3600032" cy="5293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05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55"/>
    </mc:Choice>
    <mc:Fallback xmlns="">
      <p:transition spd="slow" advTm="13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7C47C1-B7C6-09D9-C447-9B390238F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0A0018-767B-BC5D-DB8A-853881E45816}"/>
              </a:ext>
            </a:extLst>
          </p:cNvPr>
          <p:cNvSpPr txBox="1"/>
          <p:nvPr/>
        </p:nvSpPr>
        <p:spPr>
          <a:xfrm>
            <a:off x="783770" y="407075"/>
            <a:ext cx="3447739" cy="7831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3. Pola </a:t>
            </a:r>
            <a:r>
              <a:rPr lang="en-US" sz="4000" b="1" dirty="0" err="1"/>
              <a:t>Irama</a:t>
            </a:r>
            <a:endParaRPr lang="en-US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86B8FE2-6751-9569-C136-252A84BF6E4F}"/>
              </a:ext>
            </a:extLst>
          </p:cNvPr>
          <p:cNvSpPr txBox="1"/>
          <p:nvPr/>
        </p:nvSpPr>
        <p:spPr>
          <a:xfrm>
            <a:off x="783770" y="1554115"/>
            <a:ext cx="7055537" cy="35548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b="1" dirty="0"/>
              <a:t>Pola </a:t>
            </a:r>
            <a:r>
              <a:rPr lang="en-US" sz="4500" b="1" dirty="0" err="1"/>
              <a:t>Irama</a:t>
            </a:r>
            <a:r>
              <a:rPr lang="en-US" sz="4500" b="1" dirty="0"/>
              <a:t> </a:t>
            </a:r>
            <a:r>
              <a:rPr lang="en-US" sz="4500" b="1" dirty="0" err="1"/>
              <a:t>merupakan</a:t>
            </a:r>
            <a:r>
              <a:rPr lang="en-US" sz="4500" b="1" dirty="0"/>
              <a:t>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</a:rPr>
              <a:t>sekelompok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</a:rPr>
              <a:t>bunyi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500" b="1" dirty="0" err="1"/>
              <a:t>dengan</a:t>
            </a:r>
            <a:r>
              <a:rPr lang="en-US" sz="4500" b="1" dirty="0"/>
              <a:t> </a:t>
            </a:r>
            <a:r>
              <a:rPr lang="en-US" sz="4500" b="1" dirty="0" err="1"/>
              <a:t>susunan</a:t>
            </a:r>
            <a:r>
              <a:rPr lang="en-US" sz="4500" b="1" dirty="0"/>
              <a:t> </a:t>
            </a:r>
            <a:r>
              <a:rPr lang="en-US" sz="4500" b="1" dirty="0" err="1"/>
              <a:t>tertentu</a:t>
            </a:r>
            <a:r>
              <a:rPr lang="en-US" sz="4500" b="1" dirty="0"/>
              <a:t> 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</a:rPr>
              <a:t>yang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</a:rPr>
              <a:t>muncul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</a:rPr>
              <a:t>berulang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500" b="1" dirty="0" err="1"/>
              <a:t>dalam</a:t>
            </a:r>
            <a:r>
              <a:rPr lang="en-US" sz="4500" b="1" dirty="0"/>
              <a:t> </a:t>
            </a:r>
            <a:r>
              <a:rPr lang="en-US" sz="4500" b="1" dirty="0" err="1"/>
              <a:t>sebuah</a:t>
            </a:r>
            <a:r>
              <a:rPr lang="en-US" sz="4500" b="1" dirty="0"/>
              <a:t> </a:t>
            </a:r>
            <a:r>
              <a:rPr lang="en-US" sz="4500" b="1" dirty="0" err="1"/>
              <a:t>lagu</a:t>
            </a:r>
            <a:r>
              <a:rPr lang="en-US" sz="4500" b="1" dirty="0"/>
              <a:t>.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E8973B56-49B5-246F-38E3-2EB6A8C0EF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061">
            <a:off x="6969587" y="-181754"/>
            <a:ext cx="5087676" cy="5087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966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6"/>
    </mc:Choice>
    <mc:Fallback xmlns="">
      <p:transition spd="slow" advTm="7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7C47C1-B7C6-09D9-C447-9B390238F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0A0018-767B-BC5D-DB8A-853881E45816}"/>
              </a:ext>
            </a:extLst>
          </p:cNvPr>
          <p:cNvSpPr txBox="1"/>
          <p:nvPr/>
        </p:nvSpPr>
        <p:spPr>
          <a:xfrm>
            <a:off x="914399" y="458153"/>
            <a:ext cx="3447739" cy="7831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3. Pola </a:t>
            </a:r>
            <a:r>
              <a:rPr lang="en-US" sz="4000" b="1" dirty="0" err="1"/>
              <a:t>Irama</a:t>
            </a:r>
            <a:endParaRPr lang="en-US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10F2F82-55D1-542D-AA4F-3601C940283B}"/>
              </a:ext>
            </a:extLst>
          </p:cNvPr>
          <p:cNvSpPr txBox="1"/>
          <p:nvPr/>
        </p:nvSpPr>
        <p:spPr>
          <a:xfrm>
            <a:off x="914399" y="1579654"/>
            <a:ext cx="6814458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b="1" dirty="0" err="1"/>
              <a:t>Beberapa</a:t>
            </a:r>
            <a:r>
              <a:rPr lang="en-US" sz="2700" b="1" dirty="0"/>
              <a:t> </a:t>
            </a:r>
            <a:r>
              <a:rPr lang="en-US" sz="2700" b="1" dirty="0" err="1"/>
              <a:t>contoh</a:t>
            </a:r>
            <a:r>
              <a:rPr lang="en-US" sz="2700" b="1" dirty="0"/>
              <a:t> </a:t>
            </a:r>
            <a:r>
              <a:rPr lang="en-US" sz="2700" b="1" dirty="0" err="1"/>
              <a:t>pola</a:t>
            </a:r>
            <a:r>
              <a:rPr lang="en-US" sz="2700" b="1" dirty="0"/>
              <a:t> </a:t>
            </a:r>
            <a:r>
              <a:rPr lang="en-US" sz="2700" b="1" dirty="0" err="1" smtClean="0"/>
              <a:t>irama</a:t>
            </a:r>
            <a:r>
              <a:rPr lang="en-US" sz="2700" b="1" dirty="0" smtClean="0"/>
              <a:t>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2700" b="1" dirty="0" err="1" smtClean="0">
                <a:solidFill>
                  <a:schemeClr val="accent2">
                    <a:lumMod val="75000"/>
                  </a:schemeClr>
                </a:solidFill>
              </a:rPr>
              <a:t>ola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irama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>rata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bentuk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pola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irama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dengan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susunan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panjang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pendek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bunyinya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terbagi</a:t>
            </a:r>
            <a:r>
              <a:rPr lang="en-US" sz="2700" b="1" dirty="0" smtClean="0">
                <a:sym typeface="Wingdings" panose="05000000000000000000" pitchFamily="2" charset="2"/>
              </a:rPr>
              <a:t> rata </a:t>
            </a:r>
            <a:r>
              <a:rPr lang="en-US" sz="2700" b="1" dirty="0" err="1" smtClean="0">
                <a:sym typeface="Wingdings" panose="05000000000000000000" pitchFamily="2" charset="2"/>
              </a:rPr>
              <a:t>atau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sama</a:t>
            </a:r>
            <a:r>
              <a:rPr lang="en-US" sz="2700" b="1" dirty="0" smtClean="0">
                <a:sym typeface="Wingdings" panose="05000000000000000000" pitchFamily="2" charset="2"/>
              </a:rPr>
              <a:t>.</a:t>
            </a:r>
            <a:endParaRPr lang="en-US" sz="2700" b="1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2700" b="1" dirty="0" err="1" smtClean="0">
                <a:solidFill>
                  <a:schemeClr val="accent2">
                    <a:lumMod val="75000"/>
                  </a:schemeClr>
                </a:solidFill>
              </a:rPr>
              <a:t>ola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irama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tidak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>rata 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700" b="1" dirty="0" err="1" smtClean="0">
                <a:sym typeface="Wingdings" panose="05000000000000000000" pitchFamily="2" charset="2"/>
              </a:rPr>
              <a:t>bentuk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pola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irama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dengan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susunan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panjang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pendeknya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bunyi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tersebar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tidak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merata</a:t>
            </a:r>
            <a:r>
              <a:rPr lang="en-US" sz="2700" b="1" dirty="0" smtClean="0">
                <a:sym typeface="Wingdings" panose="05000000000000000000" pitchFamily="2" charset="2"/>
              </a:rPr>
              <a:t>.</a:t>
            </a:r>
            <a:r>
              <a:rPr lang="en-US" sz="2700" b="1" dirty="0" smtClean="0"/>
              <a:t> </a:t>
            </a:r>
            <a:endParaRPr lang="en-US" sz="2700" b="1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2700" b="1" dirty="0" err="1" smtClean="0">
                <a:solidFill>
                  <a:schemeClr val="accent2">
                    <a:lumMod val="75000"/>
                  </a:schemeClr>
                </a:solidFill>
              </a:rPr>
              <a:t>ola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</a:rPr>
              <a:t>irama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err="1" smtClean="0">
                <a:solidFill>
                  <a:schemeClr val="accent2">
                    <a:lumMod val="75000"/>
                  </a:schemeClr>
                </a:solidFill>
              </a:rPr>
              <a:t>berulang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700" b="1" dirty="0" err="1" smtClean="0">
                <a:sym typeface="Wingdings" panose="05000000000000000000" pitchFamily="2" charset="2"/>
              </a:rPr>
              <a:t>bentuk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pola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irama</a:t>
            </a:r>
            <a:r>
              <a:rPr lang="en-US" sz="2700" b="1" dirty="0" smtClean="0">
                <a:sym typeface="Wingdings" panose="05000000000000000000" pitchFamily="2" charset="2"/>
              </a:rPr>
              <a:t> yang </a:t>
            </a:r>
            <a:r>
              <a:rPr lang="en-US" sz="2700" b="1" dirty="0" err="1" smtClean="0">
                <a:sym typeface="Wingdings" panose="05000000000000000000" pitchFamily="2" charset="2"/>
              </a:rPr>
              <a:t>dimainkan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berulang-ulang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dengan</a:t>
            </a:r>
            <a:r>
              <a:rPr lang="en-US" sz="2700" b="1" dirty="0" smtClean="0"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ym typeface="Wingdings" panose="05000000000000000000" pitchFamily="2" charset="2"/>
              </a:rPr>
              <a:t>cara</a:t>
            </a:r>
            <a:r>
              <a:rPr lang="en-US" sz="2700" b="1" dirty="0" smtClean="0">
                <a:sym typeface="Wingdings" panose="05000000000000000000" pitchFamily="2" charset="2"/>
              </a:rPr>
              <a:t> yang </a:t>
            </a:r>
            <a:r>
              <a:rPr lang="en-US" sz="2700" b="1" dirty="0" err="1" smtClean="0">
                <a:sym typeface="Wingdings" panose="05000000000000000000" pitchFamily="2" charset="2"/>
              </a:rPr>
              <a:t>sama</a:t>
            </a:r>
            <a:r>
              <a:rPr lang="en-US" sz="2700" b="1" dirty="0">
                <a:sym typeface="Wingdings" panose="05000000000000000000" pitchFamily="2" charset="2"/>
              </a:rPr>
              <a:t>.</a:t>
            </a:r>
            <a:endParaRPr lang="en-US" sz="2700" b="1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E8973B56-49B5-246F-38E3-2EB6A8C0EF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061">
            <a:off x="6969587" y="-181754"/>
            <a:ext cx="5087676" cy="5087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614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8"/>
    </mc:Choice>
    <mc:Fallback xmlns="">
      <p:transition spd="slow" advTm="6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7" y="1396308"/>
            <a:ext cx="7876494" cy="47689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B63D3B9-2AA9-6E0F-A79D-F83580C9C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0B18CA-BA93-628C-0CF6-0A0ECDB43FF6}"/>
              </a:ext>
            </a:extLst>
          </p:cNvPr>
          <p:cNvSpPr txBox="1"/>
          <p:nvPr/>
        </p:nvSpPr>
        <p:spPr>
          <a:xfrm>
            <a:off x="1254236" y="2349632"/>
            <a:ext cx="640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Alat </a:t>
            </a:r>
            <a:r>
              <a:rPr lang="en-US" sz="3600" b="1" dirty="0" err="1">
                <a:solidFill>
                  <a:srgbClr val="C00000"/>
                </a:solidFill>
              </a:rPr>
              <a:t>musik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perkusi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/>
              <a:t>memiliki</a:t>
            </a:r>
            <a:r>
              <a:rPr lang="en-US" sz="3600" b="1" dirty="0"/>
              <a:t> </a:t>
            </a:r>
            <a:r>
              <a:rPr lang="en-US" sz="3600" b="1" dirty="0" err="1"/>
              <a:t>sumber</a:t>
            </a:r>
            <a:r>
              <a:rPr lang="en-US" sz="3600" b="1" dirty="0"/>
              <a:t> </a:t>
            </a:r>
            <a:r>
              <a:rPr lang="en-US" sz="3600" b="1" dirty="0" err="1"/>
              <a:t>bunyi</a:t>
            </a:r>
            <a:r>
              <a:rPr lang="en-US" sz="3600" b="1" dirty="0"/>
              <a:t> </a:t>
            </a:r>
            <a:r>
              <a:rPr lang="en-US" sz="3600" b="1" dirty="0" err="1"/>
              <a:t>dari</a:t>
            </a:r>
            <a:r>
              <a:rPr lang="en-US" sz="3600" b="1" dirty="0"/>
              <a:t> </a:t>
            </a:r>
            <a:r>
              <a:rPr lang="en-US" sz="3600" b="1" dirty="0" err="1"/>
              <a:t>getaran</a:t>
            </a:r>
            <a:r>
              <a:rPr lang="en-US" sz="3600" b="1" dirty="0"/>
              <a:t> </a:t>
            </a:r>
            <a:r>
              <a:rPr lang="en-US" sz="3600" b="1" dirty="0" err="1"/>
              <a:t>alat</a:t>
            </a:r>
            <a:r>
              <a:rPr lang="en-US" sz="3600" b="1" dirty="0"/>
              <a:t> </a:t>
            </a:r>
            <a:r>
              <a:rPr lang="en-US" sz="3600" b="1" dirty="0" err="1"/>
              <a:t>musiknya</a:t>
            </a:r>
            <a:r>
              <a:rPr lang="en-US" sz="3600" b="1" dirty="0"/>
              <a:t>. Cara </a:t>
            </a:r>
            <a:r>
              <a:rPr lang="en-US" sz="3600" b="1" dirty="0" err="1"/>
              <a:t>memainkannya</a:t>
            </a:r>
            <a:r>
              <a:rPr lang="en-US" sz="3600" b="1" dirty="0"/>
              <a:t> </a:t>
            </a:r>
            <a:r>
              <a:rPr lang="en-US" sz="3600" b="1" dirty="0" err="1"/>
              <a:t>adalah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dipukul</a:t>
            </a:r>
            <a:r>
              <a:rPr lang="en-US" sz="3600" b="1" dirty="0">
                <a:solidFill>
                  <a:srgbClr val="C00000"/>
                </a:solidFill>
              </a:rPr>
              <a:t>, </a:t>
            </a:r>
            <a:r>
              <a:rPr lang="en-US" sz="3600" b="1" dirty="0" err="1">
                <a:solidFill>
                  <a:srgbClr val="C00000"/>
                </a:solidFill>
              </a:rPr>
              <a:t>ditabuh</a:t>
            </a:r>
            <a:r>
              <a:rPr lang="en-US" sz="3600" b="1" dirty="0">
                <a:solidFill>
                  <a:srgbClr val="C00000"/>
                </a:solidFill>
              </a:rPr>
              <a:t>, </a:t>
            </a:r>
            <a:r>
              <a:rPr lang="en-US" sz="3600" b="1" dirty="0" err="1">
                <a:solidFill>
                  <a:srgbClr val="C00000"/>
                </a:solidFill>
              </a:rPr>
              <a:t>digesek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ataupun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digoyang</a:t>
            </a:r>
            <a:r>
              <a:rPr lang="en-US" sz="36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6"/>
          <a:stretch/>
        </p:blipFill>
        <p:spPr>
          <a:xfrm>
            <a:off x="7831900" y="2021983"/>
            <a:ext cx="4360100" cy="4276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D7CF38-0BBE-0C8B-0834-B5407EFB47BD}"/>
              </a:ext>
            </a:extLst>
          </p:cNvPr>
          <p:cNvSpPr txBox="1"/>
          <p:nvPr/>
        </p:nvSpPr>
        <p:spPr>
          <a:xfrm>
            <a:off x="404739" y="400230"/>
            <a:ext cx="7171718" cy="817245"/>
          </a:xfrm>
          <a:prstGeom prst="roundRect">
            <a:avLst/>
          </a:prstGeom>
          <a:solidFill>
            <a:srgbClr val="FFC92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schemeClr val="tx1"/>
                </a:solidFill>
              </a:rPr>
              <a:t>B. </a:t>
            </a:r>
            <a:r>
              <a:rPr lang="en-US" sz="4200" b="1" dirty="0" err="1" smtClean="0">
                <a:solidFill>
                  <a:schemeClr val="tx1"/>
                </a:solidFill>
              </a:rPr>
              <a:t>Alat</a:t>
            </a:r>
            <a:r>
              <a:rPr lang="en-US" sz="4200" b="1" dirty="0" smtClean="0">
                <a:solidFill>
                  <a:schemeClr val="tx1"/>
                </a:solidFill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</a:rPr>
              <a:t>Musik</a:t>
            </a:r>
            <a:r>
              <a:rPr lang="en-US" sz="4200" b="1" dirty="0" smtClean="0">
                <a:solidFill>
                  <a:schemeClr val="tx1"/>
                </a:solidFill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</a:rPr>
              <a:t>Perkusi</a:t>
            </a:r>
            <a:r>
              <a:rPr lang="en-US" sz="4200" b="1" dirty="0" smtClean="0">
                <a:solidFill>
                  <a:schemeClr val="tx1"/>
                </a:solidFill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</a:rPr>
              <a:t>dan</a:t>
            </a:r>
            <a:r>
              <a:rPr lang="en-US" sz="4200" b="1" dirty="0" smtClean="0">
                <a:solidFill>
                  <a:schemeClr val="tx1"/>
                </a:solidFill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</a:rPr>
              <a:t>Lagu</a:t>
            </a:r>
            <a:endParaRPr lang="en-US" sz="4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40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9"/>
    </mc:Choice>
    <mc:Fallback xmlns="">
      <p:transition spd="slow" advTm="8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AD508A-9C5A-D7B7-78B0-092089707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E07437-548E-176C-FD8F-7413B3589F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314936" y="1427140"/>
            <a:ext cx="2907474" cy="4882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62840F-9A75-39D9-9C51-2D521698CE03}"/>
              </a:ext>
            </a:extLst>
          </p:cNvPr>
          <p:cNvSpPr txBox="1"/>
          <p:nvPr/>
        </p:nvSpPr>
        <p:spPr>
          <a:xfrm>
            <a:off x="491059" y="239283"/>
            <a:ext cx="5869285" cy="7150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Jenis-jenis</a:t>
            </a:r>
            <a:r>
              <a:rPr lang="en-US" sz="3600" b="1" dirty="0"/>
              <a:t> Alat </a:t>
            </a:r>
            <a:r>
              <a:rPr lang="en-US" sz="3600" b="1" dirty="0" err="1"/>
              <a:t>Musik</a:t>
            </a:r>
            <a:r>
              <a:rPr lang="en-US" sz="3600" b="1" dirty="0"/>
              <a:t> </a:t>
            </a:r>
            <a:r>
              <a:rPr lang="en-US" sz="3600" b="1" dirty="0" err="1"/>
              <a:t>Perkusi</a:t>
            </a:r>
            <a:endParaRPr lang="en-US" sz="3600" b="1" dirty="0"/>
          </a:p>
        </p:txBody>
      </p:sp>
      <p:pic>
        <p:nvPicPr>
          <p:cNvPr id="14" name="Picture 13" descr="A picture containing music, marimba&#10;&#10;Description automatically generated">
            <a:extLst>
              <a:ext uri="{FF2B5EF4-FFF2-40B4-BE49-F238E27FC236}">
                <a16:creationId xmlns:a16="http://schemas.microsoft.com/office/drawing/2014/main" xmlns="" id="{9617D7FC-9ACE-168F-8256-B6EF702F0E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11487" r="5875" b="6051"/>
          <a:stretch/>
        </p:blipFill>
        <p:spPr>
          <a:xfrm>
            <a:off x="5308583" y="1864614"/>
            <a:ext cx="3574498" cy="22072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DD4381B-572B-68B9-7F2B-F2FC86FD78EF}"/>
              </a:ext>
            </a:extLst>
          </p:cNvPr>
          <p:cNvSpPr txBox="1"/>
          <p:nvPr/>
        </p:nvSpPr>
        <p:spPr>
          <a:xfrm>
            <a:off x="6360344" y="3985668"/>
            <a:ext cx="1226578" cy="442674"/>
          </a:xfrm>
          <a:prstGeom prst="wedgeRoundRectCallout">
            <a:avLst>
              <a:gd name="adj1" fmla="val -22055"/>
              <a:gd name="adj2" fmla="val -72951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Kolintang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9105470E-66AA-693F-84CF-E9E1AE014B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91" y="1660819"/>
            <a:ext cx="1526606" cy="2614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A39C728-EFFA-2F07-635F-FEC8154318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55" y="1586763"/>
            <a:ext cx="1877972" cy="24851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33B6C6-E95E-699E-42EB-315C762BD8AD}"/>
              </a:ext>
            </a:extLst>
          </p:cNvPr>
          <p:cNvSpPr txBox="1"/>
          <p:nvPr/>
        </p:nvSpPr>
        <p:spPr>
          <a:xfrm>
            <a:off x="9809234" y="3985668"/>
            <a:ext cx="1070605" cy="442674"/>
          </a:xfrm>
          <a:prstGeom prst="wedgeRoundRectCallout">
            <a:avLst>
              <a:gd name="adj1" fmla="val -20833"/>
              <a:gd name="adj2" fmla="val -79724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Triangle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5AEF0C-5272-15A7-721F-CAF01A4548AD}"/>
              </a:ext>
            </a:extLst>
          </p:cNvPr>
          <p:cNvSpPr txBox="1"/>
          <p:nvPr/>
        </p:nvSpPr>
        <p:spPr>
          <a:xfrm>
            <a:off x="3523491" y="4658790"/>
            <a:ext cx="7392741" cy="1328023"/>
          </a:xfrm>
          <a:prstGeom prst="roundRect">
            <a:avLst/>
          </a:prstGeom>
          <a:solidFill>
            <a:srgbClr val="FFE1C5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Alat </a:t>
            </a:r>
            <a:r>
              <a:rPr lang="en-US" sz="2400" b="1" dirty="0" err="1"/>
              <a:t>musik</a:t>
            </a:r>
            <a:r>
              <a:rPr lang="en-US" sz="2400" b="1" dirty="0"/>
              <a:t> </a:t>
            </a:r>
            <a:r>
              <a:rPr lang="en-US" sz="2400" b="1" dirty="0" err="1"/>
              <a:t>perkusi</a:t>
            </a:r>
            <a:r>
              <a:rPr lang="en-US" sz="2400" b="1" dirty="0"/>
              <a:t> yang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mengeluarkan</a:t>
            </a:r>
            <a:r>
              <a:rPr lang="en-US" sz="2400" b="1" dirty="0"/>
              <a:t> </a:t>
            </a:r>
            <a:r>
              <a:rPr lang="en-US" sz="2400" b="1" dirty="0" err="1"/>
              <a:t>bunyi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seluruh</a:t>
            </a:r>
            <a:r>
              <a:rPr lang="en-US" sz="2400" b="1" dirty="0"/>
              <a:t> badan </a:t>
            </a:r>
            <a:r>
              <a:rPr lang="en-US" sz="2400" b="1" dirty="0" err="1"/>
              <a:t>alat</a:t>
            </a:r>
            <a:r>
              <a:rPr lang="en-US" sz="2400" b="1" dirty="0"/>
              <a:t> </a:t>
            </a:r>
            <a:r>
              <a:rPr lang="en-US" sz="2400" b="1" dirty="0" err="1"/>
              <a:t>musik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 </a:t>
            </a:r>
            <a:r>
              <a:rPr lang="en-US" sz="2400" b="1" dirty="0" err="1"/>
              <a:t>disebut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idiofon</a:t>
            </a:r>
            <a:r>
              <a:rPr lang="en-US" sz="2400" b="1" dirty="0"/>
              <a:t>. </a:t>
            </a:r>
            <a:r>
              <a:rPr lang="en-US" sz="2400" b="1" dirty="0" err="1"/>
              <a:t>Contohnya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kentongan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simbal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kolintang</a:t>
            </a:r>
            <a:r>
              <a:rPr lang="en-US" sz="2400" b="1" dirty="0">
                <a:solidFill>
                  <a:srgbClr val="FF0000"/>
                </a:solidFill>
              </a:rPr>
              <a:t>, dan </a:t>
            </a:r>
            <a:r>
              <a:rPr lang="en-US" sz="2400" b="1" i="1" dirty="0">
                <a:solidFill>
                  <a:srgbClr val="FF0000"/>
                </a:solidFill>
              </a:rPr>
              <a:t>triangle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A35D9BF-FB2F-E0C2-457D-0977C78C76EF}"/>
              </a:ext>
            </a:extLst>
          </p:cNvPr>
          <p:cNvSpPr txBox="1"/>
          <p:nvPr/>
        </p:nvSpPr>
        <p:spPr>
          <a:xfrm>
            <a:off x="3826381" y="3985668"/>
            <a:ext cx="1072507" cy="442674"/>
          </a:xfrm>
          <a:prstGeom prst="wedgeRoundRectCallout">
            <a:avLst>
              <a:gd name="adj1" fmla="val -20833"/>
              <a:gd name="adj2" fmla="val -79723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Simbal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41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77"/>
    </mc:Choice>
    <mc:Fallback xmlns="">
      <p:transition spd="slow" advTm="22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8" grpId="1" animBg="1"/>
      <p:bldP spid="11" grpId="0" animBg="1"/>
      <p:bldP spid="11" grpId="1" animBg="1"/>
      <p:bldP spid="12" grpId="0" build="p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AD508A-9C5A-D7B7-78B0-092089707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E07437-548E-176C-FD8F-7413B3589F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314936" y="1427140"/>
            <a:ext cx="2907474" cy="4882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62840F-9A75-39D9-9C51-2D521698CE03}"/>
              </a:ext>
            </a:extLst>
          </p:cNvPr>
          <p:cNvSpPr txBox="1"/>
          <p:nvPr/>
        </p:nvSpPr>
        <p:spPr>
          <a:xfrm>
            <a:off x="561495" y="282312"/>
            <a:ext cx="5869285" cy="7150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Jenis-jenis</a:t>
            </a:r>
            <a:r>
              <a:rPr lang="en-US" sz="3600" b="1" dirty="0"/>
              <a:t> Alat </a:t>
            </a:r>
            <a:r>
              <a:rPr lang="en-US" sz="3600" b="1" dirty="0" err="1"/>
              <a:t>Musik</a:t>
            </a:r>
            <a:r>
              <a:rPr lang="en-US" sz="3600" b="1" dirty="0"/>
              <a:t> </a:t>
            </a:r>
            <a:r>
              <a:rPr lang="en-US" sz="3600" b="1" dirty="0" err="1"/>
              <a:t>Perkusi</a:t>
            </a:r>
            <a:endParaRPr lang="en-US" sz="3600" b="1" dirty="0"/>
          </a:p>
        </p:txBody>
      </p:sp>
      <p:pic>
        <p:nvPicPr>
          <p:cNvPr id="25" name="Picture 24" descr="A picture containing balloon&#10;&#10;Description automatically generated">
            <a:extLst>
              <a:ext uri="{FF2B5EF4-FFF2-40B4-BE49-F238E27FC236}">
                <a16:creationId xmlns:a16="http://schemas.microsoft.com/office/drawing/2014/main" xmlns="" id="{EF48B830-7A95-B747-AD4B-8CE2E3FCBA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36" y="1374300"/>
            <a:ext cx="2716504" cy="239109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E3256FF-F47B-7FEF-8A57-F3B33025D21A}"/>
              </a:ext>
            </a:extLst>
          </p:cNvPr>
          <p:cNvSpPr txBox="1"/>
          <p:nvPr/>
        </p:nvSpPr>
        <p:spPr>
          <a:xfrm>
            <a:off x="8523890" y="3791287"/>
            <a:ext cx="1087588" cy="442674"/>
          </a:xfrm>
          <a:prstGeom prst="wedgeRoundRectCallout">
            <a:avLst>
              <a:gd name="adj1" fmla="val -22016"/>
              <a:gd name="adj2" fmla="val -72499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Timpani</a:t>
            </a:r>
          </a:p>
        </p:txBody>
      </p:sp>
      <p:pic>
        <p:nvPicPr>
          <p:cNvPr id="6" name="Picture 5" descr="A picture containing music, drum&#10;&#10;Description automatically generated">
            <a:extLst>
              <a:ext uri="{FF2B5EF4-FFF2-40B4-BE49-F238E27FC236}">
                <a16:creationId xmlns:a16="http://schemas.microsoft.com/office/drawing/2014/main" xmlns="" id="{71CD4FFA-1EEC-4639-2E4F-06FCF4EBDE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95" y="1427140"/>
            <a:ext cx="2599885" cy="2338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67DBA8-D7A8-18D1-E1F3-9007EB624A37}"/>
              </a:ext>
            </a:extLst>
          </p:cNvPr>
          <p:cNvSpPr txBox="1"/>
          <p:nvPr/>
        </p:nvSpPr>
        <p:spPr>
          <a:xfrm>
            <a:off x="4230140" y="4428633"/>
            <a:ext cx="6201747" cy="1736646"/>
          </a:xfrm>
          <a:prstGeom prst="roundRect">
            <a:avLst/>
          </a:prstGeom>
          <a:solidFill>
            <a:srgbClr val="FFE1C5"/>
          </a:soli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Ada juga </a:t>
            </a:r>
            <a:r>
              <a:rPr lang="en-US" sz="2400" b="1" dirty="0" err="1"/>
              <a:t>alat</a:t>
            </a:r>
            <a:r>
              <a:rPr lang="en-US" sz="2400" b="1" dirty="0"/>
              <a:t> </a:t>
            </a:r>
            <a:r>
              <a:rPr lang="en-US" sz="2400" b="1" dirty="0" err="1"/>
              <a:t>musik</a:t>
            </a:r>
            <a:r>
              <a:rPr lang="en-US" sz="2400" b="1" dirty="0"/>
              <a:t> </a:t>
            </a:r>
            <a:r>
              <a:rPr lang="en-US" sz="2400" b="1" dirty="0" err="1"/>
              <a:t>perkusi</a:t>
            </a:r>
            <a:r>
              <a:rPr lang="en-US" sz="2400" b="1" dirty="0"/>
              <a:t> yang 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mengeluarkan</a:t>
            </a:r>
            <a:r>
              <a:rPr lang="en-US" sz="2400" b="1" dirty="0"/>
              <a:t> </a:t>
            </a:r>
            <a:r>
              <a:rPr lang="en-US" sz="2400" b="1" dirty="0" err="1"/>
              <a:t>bunyi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menabuh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membran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pada </a:t>
            </a:r>
            <a:r>
              <a:rPr lang="en-US" sz="2400" b="1" dirty="0" err="1"/>
              <a:t>alat</a:t>
            </a:r>
            <a:r>
              <a:rPr lang="en-US" sz="2400" b="1" dirty="0"/>
              <a:t> </a:t>
            </a:r>
            <a:r>
              <a:rPr lang="en-US" sz="2400" b="1" dirty="0" err="1"/>
              <a:t>musik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. </a:t>
            </a:r>
            <a:r>
              <a:rPr lang="en-US" sz="2400" b="1" dirty="0" err="1"/>
              <a:t>Misalnya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drum bass, timpani, kendang, dan </a:t>
            </a:r>
            <a:r>
              <a:rPr lang="en-US" sz="2400" b="1" dirty="0" err="1">
                <a:solidFill>
                  <a:srgbClr val="FF0000"/>
                </a:solidFill>
              </a:rPr>
              <a:t>rebana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5CAA384-F234-7060-AC2B-2CC5B3E46C9F}"/>
              </a:ext>
            </a:extLst>
          </p:cNvPr>
          <p:cNvSpPr txBox="1"/>
          <p:nvPr/>
        </p:nvSpPr>
        <p:spPr>
          <a:xfrm>
            <a:off x="4663233" y="3791287"/>
            <a:ext cx="822109" cy="442674"/>
          </a:xfrm>
          <a:prstGeom prst="wedgeRoundRectCallout">
            <a:avLst>
              <a:gd name="adj1" fmla="val -19249"/>
              <a:gd name="adj2" fmla="val -69565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Drum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41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6"/>
    </mc:Choice>
    <mc:Fallback xmlns="">
      <p:transition spd="slow" advTm="18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6" grpId="1" animBg="1"/>
      <p:bldP spid="7" grpId="0" build="p" animBg="1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49BE9D-A581-6374-2F1E-BD2B69953B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 flipH="1">
            <a:off x="9014682" y="1399004"/>
            <a:ext cx="2907474" cy="4882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29B404-C4A5-E53B-F26E-8386BE5834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17EDF6-72B3-CAA3-095E-BFC5B5819C20}"/>
              </a:ext>
            </a:extLst>
          </p:cNvPr>
          <p:cNvSpPr txBox="1"/>
          <p:nvPr/>
        </p:nvSpPr>
        <p:spPr>
          <a:xfrm>
            <a:off x="610672" y="693387"/>
            <a:ext cx="6042850" cy="783193"/>
          </a:xfrm>
          <a:prstGeom prst="roundRect">
            <a:avLst/>
          </a:prstGeom>
          <a:solidFill>
            <a:srgbClr val="CC202F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C. </a:t>
            </a:r>
            <a:r>
              <a:rPr lang="en-US" sz="4000" b="1" dirty="0" err="1"/>
              <a:t>Apresiasi</a:t>
            </a:r>
            <a:r>
              <a:rPr lang="en-US" sz="4000" b="1" dirty="0"/>
              <a:t> </a:t>
            </a:r>
            <a:r>
              <a:rPr lang="en-US" sz="4000" b="1" dirty="0" err="1"/>
              <a:t>Seni</a:t>
            </a:r>
            <a:r>
              <a:rPr lang="en-US" sz="4000" b="1" dirty="0"/>
              <a:t> </a:t>
            </a:r>
            <a:r>
              <a:rPr lang="en-US" sz="4000" b="1" dirty="0" err="1"/>
              <a:t>Musik</a:t>
            </a:r>
            <a:endParaRPr lang="en-US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987352-D8B8-203A-6675-3EE5A84D66C8}"/>
              </a:ext>
            </a:extLst>
          </p:cNvPr>
          <p:cNvSpPr txBox="1"/>
          <p:nvPr/>
        </p:nvSpPr>
        <p:spPr>
          <a:xfrm>
            <a:off x="610672" y="1476580"/>
            <a:ext cx="6884833" cy="2800767"/>
          </a:xfrm>
          <a:prstGeom prst="rect">
            <a:avLst/>
          </a:prstGeom>
          <a:ln w="28575">
            <a:solidFill>
              <a:srgbClr val="9D423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527BCB"/>
                </a:solidFill>
              </a:rPr>
              <a:t>Apresiasi</a:t>
            </a:r>
            <a:r>
              <a:rPr lang="en-US" sz="4400" b="1" dirty="0"/>
              <a:t> </a:t>
            </a:r>
            <a:r>
              <a:rPr lang="en-US" sz="4400" b="1" dirty="0" err="1"/>
              <a:t>merupakan</a:t>
            </a:r>
            <a:r>
              <a:rPr lang="en-US" sz="4400" b="1" dirty="0"/>
              <a:t> </a:t>
            </a:r>
            <a:r>
              <a:rPr lang="en-US" sz="4400" b="1" dirty="0" err="1"/>
              <a:t>bentuk</a:t>
            </a:r>
            <a:r>
              <a:rPr lang="en-US" sz="4400" b="1" dirty="0"/>
              <a:t> </a:t>
            </a:r>
            <a:r>
              <a:rPr lang="en-US" sz="4400" b="1" dirty="0" err="1"/>
              <a:t>kegiatan</a:t>
            </a:r>
            <a:r>
              <a:rPr lang="en-US" sz="4400" b="1" dirty="0"/>
              <a:t> </a:t>
            </a:r>
            <a:r>
              <a:rPr lang="en-US" sz="4400" b="1" dirty="0" err="1"/>
              <a:t>untuk</a:t>
            </a:r>
            <a:r>
              <a:rPr lang="en-US" sz="4400" b="1" dirty="0"/>
              <a:t> </a:t>
            </a:r>
            <a:r>
              <a:rPr lang="en-US" sz="4400" b="1" dirty="0" err="1">
                <a:solidFill>
                  <a:srgbClr val="527BCB"/>
                </a:solidFill>
              </a:rPr>
              <a:t>mengenal</a:t>
            </a:r>
            <a:r>
              <a:rPr lang="en-US" sz="4400" b="1" dirty="0">
                <a:solidFill>
                  <a:srgbClr val="527BCB"/>
                </a:solidFill>
              </a:rPr>
              <a:t>, </a:t>
            </a:r>
            <a:r>
              <a:rPr lang="en-US" sz="4400" b="1" dirty="0" err="1">
                <a:solidFill>
                  <a:srgbClr val="527BCB"/>
                </a:solidFill>
              </a:rPr>
              <a:t>menilai</a:t>
            </a:r>
            <a:r>
              <a:rPr lang="en-US" sz="4400" b="1" dirty="0">
                <a:solidFill>
                  <a:srgbClr val="527BCB"/>
                </a:solidFill>
              </a:rPr>
              <a:t>, dan </a:t>
            </a:r>
            <a:r>
              <a:rPr lang="en-US" sz="4400" b="1" dirty="0" err="1">
                <a:solidFill>
                  <a:srgbClr val="527BCB"/>
                </a:solidFill>
              </a:rPr>
              <a:t>menghargai</a:t>
            </a:r>
            <a:r>
              <a:rPr lang="en-US" sz="4400" b="1" dirty="0">
                <a:solidFill>
                  <a:srgbClr val="527BCB"/>
                </a:solidFill>
              </a:rPr>
              <a:t> </a:t>
            </a:r>
            <a:r>
              <a:rPr lang="en-US" sz="4400" b="1" dirty="0" err="1">
                <a:solidFill>
                  <a:srgbClr val="527BCB"/>
                </a:solidFill>
              </a:rPr>
              <a:t>karya</a:t>
            </a:r>
            <a:r>
              <a:rPr lang="en-US" sz="4400" b="1" dirty="0">
                <a:solidFill>
                  <a:srgbClr val="527BCB"/>
                </a:solidFill>
              </a:rPr>
              <a:t>. </a:t>
            </a:r>
            <a:endParaRPr lang="en-US" sz="4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34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7"/>
    </mc:Choice>
    <mc:Fallback xmlns="">
      <p:transition spd="slow" advTm="8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49BE9D-A581-6374-2F1E-BD2B69953B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 flipH="1">
            <a:off x="9014682" y="1399004"/>
            <a:ext cx="2907474" cy="4882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29B404-C4A5-E53B-F26E-8386BE5834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17EDF6-72B3-CAA3-095E-BFC5B5819C20}"/>
              </a:ext>
            </a:extLst>
          </p:cNvPr>
          <p:cNvSpPr txBox="1"/>
          <p:nvPr/>
        </p:nvSpPr>
        <p:spPr>
          <a:xfrm>
            <a:off x="597793" y="744043"/>
            <a:ext cx="5352841" cy="783193"/>
          </a:xfrm>
          <a:prstGeom prst="roundRect">
            <a:avLst/>
          </a:prstGeom>
          <a:solidFill>
            <a:srgbClr val="CC202F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C. </a:t>
            </a:r>
            <a:r>
              <a:rPr lang="en-US" sz="4000" b="1" dirty="0" err="1"/>
              <a:t>Apresiasi</a:t>
            </a:r>
            <a:r>
              <a:rPr lang="en-US" sz="4000" b="1" dirty="0"/>
              <a:t> </a:t>
            </a:r>
            <a:r>
              <a:rPr lang="en-US" sz="4000" b="1" dirty="0" err="1"/>
              <a:t>Seni</a:t>
            </a:r>
            <a:r>
              <a:rPr lang="en-US" sz="4000" b="1" dirty="0"/>
              <a:t> </a:t>
            </a:r>
            <a:r>
              <a:rPr lang="en-US" sz="4000" b="1" dirty="0" err="1"/>
              <a:t>Musik</a:t>
            </a:r>
            <a:endParaRPr 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17884B-54CD-3D4A-DAE2-0EE1C2814DAF}"/>
              </a:ext>
            </a:extLst>
          </p:cNvPr>
          <p:cNvSpPr txBox="1"/>
          <p:nvPr/>
        </p:nvSpPr>
        <p:spPr>
          <a:xfrm>
            <a:off x="597793" y="1519984"/>
            <a:ext cx="7718893" cy="4524315"/>
          </a:xfrm>
          <a:prstGeom prst="rect">
            <a:avLst/>
          </a:prstGeom>
          <a:ln w="28575">
            <a:solidFill>
              <a:srgbClr val="9D423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b="1" dirty="0" err="1"/>
              <a:t>Menghormati</a:t>
            </a:r>
            <a:r>
              <a:rPr lang="en-US" sz="3600" b="1" dirty="0"/>
              <a:t> </a:t>
            </a:r>
            <a:r>
              <a:rPr lang="en-US" sz="3600" b="1" dirty="0" err="1"/>
              <a:t>seni</a:t>
            </a:r>
            <a:r>
              <a:rPr lang="en-US" sz="3600" b="1" dirty="0"/>
              <a:t> </a:t>
            </a:r>
            <a:r>
              <a:rPr lang="en-US" sz="3600" b="1" dirty="0" err="1"/>
              <a:t>musik</a:t>
            </a:r>
            <a:r>
              <a:rPr lang="en-US" sz="3600" b="1" dirty="0"/>
              <a:t> </a:t>
            </a:r>
            <a:r>
              <a:rPr lang="en-US" sz="3600" b="1" dirty="0" err="1"/>
              <a:t>tradisional</a:t>
            </a:r>
            <a:r>
              <a:rPr lang="en-US" sz="3600" b="1" dirty="0"/>
              <a:t> </a:t>
            </a:r>
            <a:r>
              <a:rPr lang="en-US" sz="3600" b="1" dirty="0" err="1"/>
              <a:t>daerah</a:t>
            </a:r>
            <a:r>
              <a:rPr lang="en-US" sz="3600" b="1" dirty="0"/>
              <a:t> </a:t>
            </a:r>
            <a:r>
              <a:rPr lang="en-US" sz="3600" b="1" dirty="0" smtClean="0"/>
              <a:t>lain.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err="1" smtClean="0"/>
              <a:t>Mempelajarinya</a:t>
            </a:r>
            <a:r>
              <a:rPr lang="en-US" sz="3600" b="1" dirty="0" smtClean="0"/>
              <a:t> </a:t>
            </a:r>
            <a:r>
              <a:rPr lang="en-US" sz="3600" b="1" dirty="0"/>
              <a:t>agar </a:t>
            </a:r>
            <a:r>
              <a:rPr lang="en-US" sz="3600" b="1" dirty="0" err="1"/>
              <a:t>tidak</a:t>
            </a:r>
            <a:r>
              <a:rPr lang="en-US" sz="3600" b="1" dirty="0"/>
              <a:t> </a:t>
            </a:r>
            <a:r>
              <a:rPr lang="en-US" sz="3600" b="1" dirty="0" err="1" smtClean="0"/>
              <a:t>punah</a:t>
            </a:r>
            <a:r>
              <a:rPr lang="en-US" sz="36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err="1" smtClean="0"/>
              <a:t>Ikut</a:t>
            </a:r>
            <a:r>
              <a:rPr lang="en-US" sz="3600" b="1" dirty="0" smtClean="0"/>
              <a:t> </a:t>
            </a:r>
            <a:r>
              <a:rPr lang="en-US" sz="3600" b="1" dirty="0" err="1"/>
              <a:t>mengembangkan</a:t>
            </a:r>
            <a:r>
              <a:rPr lang="en-US" sz="3600" b="1" dirty="0"/>
              <a:t>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 smtClean="0"/>
              <a:t>mempromosikan</a:t>
            </a:r>
            <a:r>
              <a:rPr lang="en-US" sz="36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Serta </a:t>
            </a:r>
            <a:r>
              <a:rPr lang="en-US" sz="3600" b="1" dirty="0" err="1"/>
              <a:t>menumbuhkan</a:t>
            </a:r>
            <a:r>
              <a:rPr lang="en-US" sz="3600" b="1" dirty="0"/>
              <a:t> </a:t>
            </a:r>
            <a:r>
              <a:rPr lang="en-US" sz="3600" b="1" dirty="0" err="1"/>
              <a:t>perasaan</a:t>
            </a:r>
            <a:r>
              <a:rPr lang="en-US" sz="3600" b="1" dirty="0"/>
              <a:t>  </a:t>
            </a:r>
            <a:r>
              <a:rPr lang="en-US" sz="3600" b="1" dirty="0" err="1"/>
              <a:t>bangga</a:t>
            </a:r>
            <a:r>
              <a:rPr lang="en-US" sz="3600" b="1" dirty="0"/>
              <a:t> </a:t>
            </a:r>
            <a:r>
              <a:rPr lang="en-US" sz="3600" b="1" dirty="0" err="1"/>
              <a:t>terhadap</a:t>
            </a:r>
            <a:r>
              <a:rPr lang="en-US" sz="3600" b="1" dirty="0"/>
              <a:t> </a:t>
            </a:r>
            <a:r>
              <a:rPr lang="en-US" sz="3600" b="1" dirty="0" err="1"/>
              <a:t>kebudayaan</a:t>
            </a:r>
            <a:r>
              <a:rPr lang="en-US" sz="3600" b="1" dirty="0"/>
              <a:t> </a:t>
            </a:r>
            <a:r>
              <a:rPr lang="en-US" sz="3600" b="1" dirty="0" err="1"/>
              <a:t>daerah</a:t>
            </a:r>
            <a:r>
              <a:rPr lang="en-US" sz="3600" b="1" dirty="0"/>
              <a:t>.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90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97"/>
    </mc:Choice>
    <mc:Fallback xmlns="">
      <p:transition spd="slow" advTm="14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456" y="1399142"/>
            <a:ext cx="7039777" cy="271557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9000" b="1" dirty="0" err="1">
                <a:latin typeface="+mn-lt"/>
                <a:ea typeface="Adobe Fan Heiti Std B" panose="020B0700000000000000" pitchFamily="34" charset="-128"/>
              </a:rPr>
              <a:t>Selamat</a:t>
            </a:r>
            <a:r>
              <a:rPr lang="en-US" sz="9000" b="1" dirty="0"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9000" b="1" dirty="0" err="1">
                <a:latin typeface="+mn-lt"/>
                <a:ea typeface="Adobe Fan Heiti Std B" panose="020B0700000000000000" pitchFamily="34" charset="-128"/>
              </a:rPr>
              <a:t>Belajar</a:t>
            </a:r>
            <a:r>
              <a:rPr lang="en-US" sz="9000" b="1" dirty="0">
                <a:latin typeface="+mn-lt"/>
                <a:ea typeface="Adobe Fan Heiti Std B" panose="020B0700000000000000" pitchFamily="34" charset="-128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344" y="5285941"/>
            <a:ext cx="316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gambar</a:t>
            </a:r>
            <a:r>
              <a:rPr lang="en-US" b="1" dirty="0"/>
              <a:t>:</a:t>
            </a:r>
          </a:p>
          <a:p>
            <a:r>
              <a:rPr lang="en-US" i="1" dirty="0" smtClean="0"/>
              <a:t>freepik.com</a:t>
            </a:r>
            <a:endParaRPr lang="id-ID" i="1" dirty="0" smtClean="0"/>
          </a:p>
          <a:p>
            <a:r>
              <a:rPr lang="id-ID" i="1" dirty="0"/>
              <a:t>p</a:t>
            </a:r>
            <a:r>
              <a:rPr lang="id-ID" i="1" dirty="0" smtClean="0"/>
              <a:t>ixabay.com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6"/>
          <a:stretch/>
        </p:blipFill>
        <p:spPr>
          <a:xfrm>
            <a:off x="7196830" y="1399142"/>
            <a:ext cx="4995170" cy="48989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366731"/>
      </p:ext>
    </p:extLst>
  </p:cSld>
  <p:clrMapOvr>
    <a:masterClrMapping/>
  </p:clrMapOvr>
  <p:transition spd="med" advTm="589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84" y="2189121"/>
            <a:ext cx="6204151" cy="438694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02189" y="648419"/>
            <a:ext cx="8432927" cy="1067355"/>
            <a:chOff x="1611544" y="3343853"/>
            <a:chExt cx="5883878" cy="61768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477431" y="3343853"/>
              <a:ext cx="4415612" cy="609600"/>
            </a:xfrm>
            <a:prstGeom prst="rect">
              <a:avLst/>
            </a:prstGeom>
            <a:noFill/>
          </p:spPr>
          <p:txBody>
            <a:bodyPr vert="horz" lIns="48000" tIns="48000" rIns="48000" bIns="48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Clr>
                  <a:srgbClr val="FFA513"/>
                </a:buClr>
                <a:buNone/>
                <a:defRPr/>
              </a:pPr>
              <a:r>
                <a:rPr lang="en-US" sz="3733" b="1" dirty="0" err="1">
                  <a:solidFill>
                    <a:schemeClr val="tx1"/>
                  </a:solidFill>
                </a:rPr>
                <a:t>Pergelaran</a:t>
              </a:r>
              <a:r>
                <a:rPr lang="en-US" sz="3733" b="1" dirty="0">
                  <a:solidFill>
                    <a:schemeClr val="tx1"/>
                  </a:solidFill>
                </a:rPr>
                <a:t> </a:t>
              </a:r>
              <a:r>
                <a:rPr lang="en-US" sz="3733" b="1" dirty="0" err="1">
                  <a:solidFill>
                    <a:schemeClr val="tx1"/>
                  </a:solidFill>
                </a:rPr>
                <a:t>Seni</a:t>
              </a:r>
              <a:r>
                <a:rPr lang="en-US" sz="3733" b="1" dirty="0">
                  <a:solidFill>
                    <a:schemeClr val="tx1"/>
                  </a:solidFill>
                </a:rPr>
                <a:t> </a:t>
              </a:r>
              <a:r>
                <a:rPr lang="en-US" sz="3733" b="1" dirty="0" err="1">
                  <a:solidFill>
                    <a:schemeClr val="tx1"/>
                  </a:solidFill>
                </a:rPr>
                <a:t>Musik</a:t>
              </a:r>
              <a:endParaRPr lang="nn-NO" sz="3733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421352" y="447737"/>
            <a:ext cx="1543896" cy="1543896"/>
          </a:xfrm>
          <a:prstGeom prst="rtTriangle">
            <a:avLst/>
          </a:prstGeom>
          <a:solidFill>
            <a:srgbClr val="F79C41"/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sz="2400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718392" y="447752"/>
            <a:ext cx="1543896" cy="1543896"/>
          </a:xfrm>
          <a:prstGeom prst="rtTriangle">
            <a:avLst/>
          </a:prstGeom>
          <a:solidFill>
            <a:srgbClr val="552A00"/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sz="2400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718392" y="447751"/>
            <a:ext cx="1543896" cy="1543896"/>
          </a:xfrm>
          <a:prstGeom prst="rtTriangle">
            <a:avLst/>
          </a:prstGeom>
          <a:solidFill>
            <a:srgbClr val="FFFF00"/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sz="2400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730" y="599236"/>
            <a:ext cx="1337222" cy="1339140"/>
            <a:chOff x="2895601" y="-542991"/>
            <a:chExt cx="960519" cy="961895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7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E3B957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7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996531" y="-488577"/>
              <a:ext cx="757870" cy="537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67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450" y="-119089"/>
              <a:ext cx="331842" cy="537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67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7574" y="2601943"/>
            <a:ext cx="5241077" cy="610111"/>
            <a:chOff x="298981" y="2086583"/>
            <a:chExt cx="3930808" cy="457583"/>
          </a:xfrm>
          <a:solidFill>
            <a:srgbClr val="E3B957"/>
          </a:solidFill>
        </p:grpSpPr>
        <p:sp>
          <p:nvSpPr>
            <p:cNvPr id="29" name="Rectangle 28"/>
            <p:cNvSpPr/>
            <p:nvPr/>
          </p:nvSpPr>
          <p:spPr>
            <a:xfrm>
              <a:off x="298981" y="2086966"/>
              <a:ext cx="343482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ight Triangle 29"/>
            <p:cNvSpPr/>
            <p:nvPr/>
          </p:nvSpPr>
          <p:spPr>
            <a:xfrm flipV="1">
              <a:off x="3733800" y="2086583"/>
              <a:ext cx="495989" cy="45758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940" y="2746461"/>
            <a:ext cx="5241077" cy="610111"/>
            <a:chOff x="298981" y="2086583"/>
            <a:chExt cx="3930808" cy="457583"/>
          </a:xfrm>
          <a:solidFill>
            <a:srgbClr val="552A00"/>
          </a:solidFill>
        </p:grpSpPr>
        <p:sp>
          <p:nvSpPr>
            <p:cNvPr id="3" name="Rectangle 2"/>
            <p:cNvSpPr/>
            <p:nvPr/>
          </p:nvSpPr>
          <p:spPr>
            <a:xfrm>
              <a:off x="298981" y="2086966"/>
              <a:ext cx="343482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Right Triangle 3"/>
            <p:cNvSpPr/>
            <p:nvPr/>
          </p:nvSpPr>
          <p:spPr>
            <a:xfrm flipV="1">
              <a:off x="3733800" y="2086583"/>
              <a:ext cx="495989" cy="45758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20700" y="2742437"/>
            <a:ext cx="4356099" cy="584775"/>
          </a:xfrm>
          <a:prstGeom prst="rect">
            <a:avLst/>
          </a:prstGeom>
          <a:solidFill>
            <a:srgbClr val="552A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Tujuan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Pembelajaran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941" y="3432653"/>
            <a:ext cx="55132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6.1 </a:t>
            </a:r>
            <a:r>
              <a:rPr lang="id-ID" sz="2000" dirty="0" smtClean="0"/>
              <a:t>Men</a:t>
            </a:r>
            <a:r>
              <a:rPr lang="en-US" sz="2000" dirty="0" err="1"/>
              <a:t>gidentifikasi</a:t>
            </a:r>
            <a:r>
              <a:rPr lang="en-US" sz="2000" dirty="0"/>
              <a:t> </a:t>
            </a:r>
            <a:r>
              <a:rPr lang="en-US" sz="2000" dirty="0" err="1"/>
              <a:t>notasi</a:t>
            </a:r>
            <a:r>
              <a:rPr lang="en-US" sz="2000" dirty="0"/>
              <a:t> </a:t>
            </a:r>
            <a:r>
              <a:rPr lang="en-US" sz="2000" dirty="0" err="1"/>
              <a:t>angka</a:t>
            </a:r>
            <a:r>
              <a:rPr lang="en-US" sz="2000" dirty="0"/>
              <a:t> dan </a:t>
            </a:r>
            <a:r>
              <a:rPr lang="en-US" sz="2000" dirty="0" err="1"/>
              <a:t>notasi</a:t>
            </a:r>
            <a:r>
              <a:rPr lang="en-US" sz="2000" dirty="0"/>
              <a:t> </a:t>
            </a:r>
            <a:r>
              <a:rPr lang="en-US" sz="2000" dirty="0" err="1" smtClean="0"/>
              <a:t>balok</a:t>
            </a:r>
            <a:r>
              <a:rPr lang="id-ID" sz="2000" dirty="0" smtClean="0"/>
              <a:t>.</a:t>
            </a:r>
          </a:p>
          <a:p>
            <a:r>
              <a:rPr lang="id-ID" sz="2000" dirty="0" smtClean="0"/>
              <a:t>6.2 </a:t>
            </a: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tangga</a:t>
            </a:r>
            <a:r>
              <a:rPr lang="en-US" sz="2000" dirty="0" smtClean="0"/>
              <a:t> nada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jenisnya</a:t>
            </a:r>
            <a:r>
              <a:rPr lang="id-ID" sz="2000" dirty="0" smtClean="0"/>
              <a:t>.</a:t>
            </a:r>
          </a:p>
          <a:p>
            <a:r>
              <a:rPr lang="id-ID" sz="2000" dirty="0" smtClean="0"/>
              <a:t>6.3 Me</a:t>
            </a:r>
            <a:r>
              <a:rPr lang="en-US" sz="2000" dirty="0" err="1"/>
              <a:t>mbaca</a:t>
            </a:r>
            <a:r>
              <a:rPr lang="en-US" sz="2000" dirty="0"/>
              <a:t> dan </a:t>
            </a:r>
            <a:r>
              <a:rPr lang="en-US" sz="2000" dirty="0" err="1"/>
              <a:t>memainkan</a:t>
            </a:r>
            <a:r>
              <a:rPr lang="en-US" sz="2000" dirty="0"/>
              <a:t> not </a:t>
            </a:r>
            <a:r>
              <a:rPr lang="en-US" sz="2000" dirty="0" err="1" smtClean="0"/>
              <a:t>balok</a:t>
            </a:r>
            <a:r>
              <a:rPr lang="id-ID" sz="2000" dirty="0" smtClean="0"/>
              <a:t>.</a:t>
            </a:r>
            <a:endParaRPr lang="id-ID" sz="2000" dirty="0"/>
          </a:p>
          <a:p>
            <a:r>
              <a:rPr lang="id-ID" sz="2000" dirty="0" smtClean="0"/>
              <a:t>6.4 </a:t>
            </a: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/>
              <a:t>pola</a:t>
            </a:r>
            <a:r>
              <a:rPr lang="en-US" sz="2000" dirty="0"/>
              <a:t> </a:t>
            </a:r>
            <a:r>
              <a:rPr lang="en-US" sz="2000" dirty="0" err="1"/>
              <a:t>irama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 smtClean="0"/>
              <a:t>jenisnya</a:t>
            </a:r>
            <a:r>
              <a:rPr lang="id-ID" sz="2000" dirty="0" smtClean="0"/>
              <a:t>.</a:t>
            </a:r>
            <a:endParaRPr lang="id-ID" sz="2000" dirty="0"/>
          </a:p>
          <a:p>
            <a:r>
              <a:rPr lang="id-ID" sz="2000" dirty="0" smtClean="0"/>
              <a:t>6.6 </a:t>
            </a:r>
            <a:r>
              <a:rPr lang="en-US" sz="2000" dirty="0" err="1" smtClean="0"/>
              <a:t>Mengidentifikasi</a:t>
            </a:r>
            <a:r>
              <a:rPr lang="en-US" sz="2000" dirty="0" smtClean="0"/>
              <a:t> 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musik</a:t>
            </a:r>
            <a:r>
              <a:rPr lang="en-US" sz="2000" dirty="0"/>
              <a:t> </a:t>
            </a:r>
            <a:r>
              <a:rPr lang="en-US" sz="2000" dirty="0" err="1" smtClean="0"/>
              <a:t>perkusi</a:t>
            </a:r>
            <a:r>
              <a:rPr lang="id-ID" sz="2000" dirty="0" smtClean="0"/>
              <a:t>.</a:t>
            </a:r>
            <a:endParaRPr lang="id-ID" sz="2000" dirty="0"/>
          </a:p>
          <a:p>
            <a:r>
              <a:rPr lang="id-ID" sz="2000" dirty="0" smtClean="0"/>
              <a:t>6.7 </a:t>
            </a:r>
            <a:r>
              <a:rPr lang="en-US" sz="2000" dirty="0" err="1" smtClean="0"/>
              <a:t>Memainkan</a:t>
            </a:r>
            <a:r>
              <a:rPr lang="en-US" sz="2000" dirty="0" smtClean="0"/>
              <a:t> 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musik</a:t>
            </a:r>
            <a:r>
              <a:rPr lang="en-US" sz="2000" dirty="0"/>
              <a:t> </a:t>
            </a:r>
            <a:r>
              <a:rPr lang="en-US" sz="2000" dirty="0" err="1"/>
              <a:t>perkusi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mengiringi</a:t>
            </a:r>
            <a:r>
              <a:rPr lang="en-US" sz="2000" dirty="0" smtClean="0"/>
              <a:t> </a:t>
            </a:r>
            <a:r>
              <a:rPr lang="en-US" sz="2000" dirty="0" err="1" smtClean="0"/>
              <a:t>lagu</a:t>
            </a:r>
            <a:r>
              <a:rPr lang="id-ID" sz="2000" dirty="0" smtClean="0"/>
              <a:t>.</a:t>
            </a:r>
            <a:endParaRPr lang="en-US" sz="2000" dirty="0"/>
          </a:p>
          <a:p>
            <a:r>
              <a:rPr lang="id-ID" sz="2000" dirty="0" smtClean="0"/>
              <a:t>6.8 </a:t>
            </a:r>
            <a:r>
              <a:rPr lang="en-US" sz="2000" dirty="0" err="1" smtClean="0"/>
              <a:t>Mengapresiasi</a:t>
            </a:r>
            <a:r>
              <a:rPr lang="en-US" sz="2000" dirty="0" smtClean="0"/>
              <a:t> </a:t>
            </a:r>
            <a:r>
              <a:rPr lang="en-US" sz="2000" dirty="0" err="1"/>
              <a:t>pertunjukan</a:t>
            </a:r>
            <a:r>
              <a:rPr lang="en-US" sz="2000" dirty="0"/>
              <a:t> </a:t>
            </a:r>
            <a:r>
              <a:rPr lang="en-US" sz="2000" dirty="0" err="1" smtClean="0"/>
              <a:t>musik</a:t>
            </a:r>
            <a:r>
              <a:rPr lang="id-ID" sz="2000" dirty="0" smtClean="0"/>
              <a:t>.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37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8290">
        <p14:pan dir="u"/>
      </p:transition>
    </mc:Choice>
    <mc:Fallback xmlns="">
      <p:transition spd="slow" advTm="18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6" grpId="0" animBg="1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16236F-433A-3FA3-5945-30FAABDDD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D7CF38-0BBE-0C8B-0834-B5407EFB47BD}"/>
              </a:ext>
            </a:extLst>
          </p:cNvPr>
          <p:cNvSpPr txBox="1"/>
          <p:nvPr/>
        </p:nvSpPr>
        <p:spPr>
          <a:xfrm>
            <a:off x="373295" y="309664"/>
            <a:ext cx="9510933" cy="817245"/>
          </a:xfrm>
          <a:prstGeom prst="roundRect">
            <a:avLst/>
          </a:prstGeom>
          <a:solidFill>
            <a:srgbClr val="FFC92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A. </a:t>
            </a:r>
            <a:r>
              <a:rPr lang="en-US" sz="4200" b="1" dirty="0" err="1">
                <a:solidFill>
                  <a:schemeClr val="tx1"/>
                </a:solidFill>
              </a:rPr>
              <a:t>Notasi</a:t>
            </a:r>
            <a:r>
              <a:rPr lang="en-US" sz="4200" b="1" dirty="0">
                <a:solidFill>
                  <a:schemeClr val="tx1"/>
                </a:solidFill>
              </a:rPr>
              <a:t>, </a:t>
            </a:r>
            <a:r>
              <a:rPr lang="en-US" sz="4200" b="1" dirty="0" err="1">
                <a:solidFill>
                  <a:schemeClr val="tx1"/>
                </a:solidFill>
              </a:rPr>
              <a:t>Tangga</a:t>
            </a:r>
            <a:r>
              <a:rPr lang="en-US" sz="4200" b="1" dirty="0">
                <a:solidFill>
                  <a:schemeClr val="tx1"/>
                </a:solidFill>
              </a:rPr>
              <a:t> Nada &amp; Pola </a:t>
            </a:r>
            <a:r>
              <a:rPr lang="en-US" sz="4200" b="1" dirty="0" err="1">
                <a:solidFill>
                  <a:schemeClr val="tx1"/>
                </a:solidFill>
              </a:rPr>
              <a:t>Irama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59BFC5-3C62-B268-A1E1-EF664B039F97}"/>
              </a:ext>
            </a:extLst>
          </p:cNvPr>
          <p:cNvSpPr txBox="1"/>
          <p:nvPr/>
        </p:nvSpPr>
        <p:spPr>
          <a:xfrm>
            <a:off x="373295" y="2954083"/>
            <a:ext cx="7019778" cy="2553891"/>
          </a:xfrm>
          <a:prstGeom prst="roundRect">
            <a:avLst/>
          </a:prstGeom>
          <a:noFill/>
          <a:ln w="38100">
            <a:solidFill>
              <a:srgbClr val="FFE1C5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696EFF"/>
                </a:solidFill>
              </a:rPr>
              <a:t>Notasi</a:t>
            </a:r>
            <a:r>
              <a:rPr lang="en-US" sz="3600" b="1" dirty="0"/>
              <a:t> </a:t>
            </a:r>
            <a:r>
              <a:rPr lang="en-US" sz="3600" b="1" dirty="0" err="1"/>
              <a:t>merupakan</a:t>
            </a:r>
            <a:r>
              <a:rPr lang="en-US" sz="3600" b="1" dirty="0"/>
              <a:t> </a:t>
            </a:r>
            <a:r>
              <a:rPr lang="en-US" sz="3600" b="1" dirty="0" err="1"/>
              <a:t>sistem</a:t>
            </a:r>
            <a:r>
              <a:rPr lang="en-US" sz="3600" b="1" dirty="0"/>
              <a:t> </a:t>
            </a:r>
            <a:r>
              <a:rPr lang="en-US" sz="3600" b="1" dirty="0" err="1"/>
              <a:t>penulisan</a:t>
            </a:r>
            <a:r>
              <a:rPr lang="en-US" sz="3600" b="1" dirty="0"/>
              <a:t> </a:t>
            </a:r>
            <a:r>
              <a:rPr lang="en-US" sz="3600" b="1" dirty="0" err="1"/>
              <a:t>lagu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75C3F"/>
                </a:solidFill>
              </a:rPr>
              <a:t>berupa</a:t>
            </a:r>
            <a:r>
              <a:rPr lang="en-US" sz="3600" b="1" dirty="0">
                <a:solidFill>
                  <a:srgbClr val="F75C3F"/>
                </a:solidFill>
              </a:rPr>
              <a:t> </a:t>
            </a:r>
            <a:r>
              <a:rPr lang="en-US" sz="3600" b="1" dirty="0" err="1">
                <a:solidFill>
                  <a:srgbClr val="F75C3F"/>
                </a:solidFill>
              </a:rPr>
              <a:t>gambar</a:t>
            </a:r>
            <a:r>
              <a:rPr lang="en-US" sz="3600" b="1" dirty="0">
                <a:solidFill>
                  <a:srgbClr val="F75C3F"/>
                </a:solidFill>
              </a:rPr>
              <a:t>, </a:t>
            </a:r>
            <a:r>
              <a:rPr lang="en-US" sz="3600" b="1" dirty="0" err="1">
                <a:solidFill>
                  <a:srgbClr val="F75C3F"/>
                </a:solidFill>
              </a:rPr>
              <a:t>angka</a:t>
            </a:r>
            <a:r>
              <a:rPr lang="en-US" sz="3600" b="1" dirty="0">
                <a:solidFill>
                  <a:srgbClr val="F75C3F"/>
                </a:solidFill>
              </a:rPr>
              <a:t>, dan </a:t>
            </a:r>
            <a:r>
              <a:rPr lang="en-US" sz="3600" b="1" dirty="0" err="1">
                <a:solidFill>
                  <a:srgbClr val="F75C3F"/>
                </a:solidFill>
              </a:rPr>
              <a:t>simbol-simbol</a:t>
            </a:r>
            <a:r>
              <a:rPr lang="en-US" sz="3600" b="1" dirty="0">
                <a:solidFill>
                  <a:srgbClr val="F75C3F"/>
                </a:solidFill>
              </a:rPr>
              <a:t> </a:t>
            </a:r>
            <a:r>
              <a:rPr lang="en-US" sz="3600" b="1" dirty="0" err="1">
                <a:solidFill>
                  <a:srgbClr val="F75C3F"/>
                </a:solidFill>
              </a:rPr>
              <a:t>tertentu</a:t>
            </a:r>
            <a:r>
              <a:rPr lang="en-US" sz="3600" b="1" dirty="0">
                <a:solidFill>
                  <a:srgbClr val="F75C3F"/>
                </a:solidFill>
              </a:rPr>
              <a:t>.</a:t>
            </a:r>
          </a:p>
        </p:txBody>
      </p:sp>
      <p:pic>
        <p:nvPicPr>
          <p:cNvPr id="16" name="Picture 15" descr="Shape, icon, circle&#10;&#10;Description automatically generated">
            <a:extLst>
              <a:ext uri="{FF2B5EF4-FFF2-40B4-BE49-F238E27FC236}">
                <a16:creationId xmlns:a16="http://schemas.microsoft.com/office/drawing/2014/main" xmlns="" id="{3EA975B8-1B67-6D68-CFAB-1511BDFBF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3" b="99233" l="2229" r="97250">
                        <a14:foregroundMark x1="34614" y1="12031" x2="34614" y2="12031"/>
                        <a14:foregroundMark x1="44761" y1="9689" x2="26458" y2="14534"/>
                        <a14:foregroundMark x1="26458" y1="14534" x2="28592" y2="12515"/>
                        <a14:foregroundMark x1="40114" y1="8518" x2="33523" y2="10174"/>
                        <a14:foregroundMark x1="50024" y1="7832" x2="43670" y2="7590"/>
                        <a14:foregroundMark x1="47511" y1="7348" x2="47511" y2="7348"/>
                        <a14:foregroundMark x1="51351" y1="3876" x2="51351" y2="3876"/>
                        <a14:foregroundMark x1="53011" y1="2463" x2="53011" y2="2463"/>
                        <a14:foregroundMark x1="39829" y1="4320" x2="61261" y2="5733"/>
                        <a14:foregroundMark x1="67852" y1="35164" x2="60692" y2="36819"/>
                        <a14:foregroundMark x1="40114" y1="36577" x2="40114" y2="36577"/>
                        <a14:foregroundMark x1="7729" y1="44530" x2="7729" y2="44530"/>
                        <a14:foregroundMark x1="92271" y1="51070" x2="92271" y2="51070"/>
                        <a14:foregroundMark x1="63727" y1="94348" x2="63727" y2="94348"/>
                        <a14:foregroundMark x1="47511" y1="94348" x2="47511" y2="94348"/>
                        <a14:foregroundMark x1="66193" y1="94550" x2="66193" y2="94550"/>
                        <a14:foregroundMark x1="65908" y1="92006" x2="65908" y2="92006"/>
                        <a14:foregroundMark x1="50261" y1="94550" x2="50261" y2="94550"/>
                        <a14:foregroundMark x1="47274" y1="99233" x2="47274" y2="99233"/>
                        <a14:foregroundMark x1="88715" y1="19298" x2="88715" y2="19298"/>
                        <a14:foregroundMark x1="95875" y1="18369" x2="95875" y2="18369"/>
                        <a14:foregroundMark x1="95875" y1="18369" x2="95875" y2="18369"/>
                        <a14:foregroundMark x1="95306" y1="18571" x2="95306" y2="18571"/>
                        <a14:foregroundMark x1="95306" y1="18571" x2="95306" y2="18571"/>
                        <a14:foregroundMark x1="95590" y1="19055" x2="95590" y2="19055"/>
                        <a14:foregroundMark x1="95590" y1="19055" x2="95590" y2="19055"/>
                        <a14:foregroundMark x1="96965" y1="37303" x2="96965" y2="37303"/>
                        <a14:foregroundMark x1="96965" y1="37303" x2="96965" y2="37303"/>
                        <a14:foregroundMark x1="97250" y1="37747" x2="97250" y2="37747"/>
                        <a14:foregroundMark x1="97250" y1="37747" x2="97250" y2="37747"/>
                        <a14:foregroundMark x1="96396" y1="37505" x2="96396" y2="37505"/>
                        <a14:foregroundMark x1="96396" y1="37505" x2="96396" y2="37505"/>
                        <a14:foregroundMark x1="96396" y1="37505" x2="96396" y2="37505"/>
                        <a14:foregroundMark x1="96396" y1="37505" x2="96396" y2="37505"/>
                        <a14:foregroundMark x1="2513" y1="30521" x2="2513" y2="30521"/>
                        <a14:foregroundMark x1="2513" y1="30521" x2="2513" y2="30521"/>
                        <a14:foregroundMark x1="2513" y1="30521" x2="2513" y2="30521"/>
                        <a14:foregroundMark x1="2513" y1="30521" x2="2513" y2="30521"/>
                        <a14:foregroundMark x1="2513" y1="29350" x2="2513" y2="29350"/>
                        <a14:foregroundMark x1="2513" y1="29350" x2="2513" y2="29350"/>
                        <a14:foregroundMark x1="2229" y1="30036" x2="2229" y2="30036"/>
                        <a14:foregroundMark x1="3035" y1="29350" x2="3035" y2="29350"/>
                        <a14:foregroundMark x1="3035" y1="29350" x2="3035" y2="29350"/>
                        <a14:foregroundMark x1="3035" y1="29350" x2="3035" y2="29350"/>
                        <a14:backgroundMark x1="38170" y1="12757" x2="38170" y2="12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93" y="1619620"/>
            <a:ext cx="3771612" cy="44297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E17913-2AAC-7C6C-0CD0-10F67018D918}"/>
              </a:ext>
            </a:extLst>
          </p:cNvPr>
          <p:cNvSpPr txBox="1"/>
          <p:nvPr/>
        </p:nvSpPr>
        <p:spPr>
          <a:xfrm>
            <a:off x="373295" y="1363332"/>
            <a:ext cx="232636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1. </a:t>
            </a:r>
            <a:r>
              <a:rPr lang="id-ID" sz="4000" b="1" dirty="0" smtClean="0"/>
              <a:t>N</a:t>
            </a:r>
            <a:r>
              <a:rPr lang="en-US" sz="4000" b="1" dirty="0" err="1" smtClean="0"/>
              <a:t>otasi</a:t>
            </a:r>
            <a:endParaRPr lang="en-US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E17913-2AAC-7C6C-0CD0-10F67018D918}"/>
              </a:ext>
            </a:extLst>
          </p:cNvPr>
          <p:cNvSpPr txBox="1"/>
          <p:nvPr/>
        </p:nvSpPr>
        <p:spPr>
          <a:xfrm>
            <a:off x="373295" y="2158707"/>
            <a:ext cx="5994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Mengenal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Notasi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528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5"/>
    </mc:Choice>
    <mc:Fallback xmlns="">
      <p:transition spd="slow" advTm="10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 animBg="1"/>
      <p:bldP spid="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16236F-433A-3FA3-5945-30FAABDDD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pic>
        <p:nvPicPr>
          <p:cNvPr id="16" name="Picture 15" descr="Shape, icon, circle&#10;&#10;Description automatically generated">
            <a:extLst>
              <a:ext uri="{FF2B5EF4-FFF2-40B4-BE49-F238E27FC236}">
                <a16:creationId xmlns:a16="http://schemas.microsoft.com/office/drawing/2014/main" xmlns="" id="{3EA975B8-1B67-6D68-CFAB-1511BDFBF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3" b="99233" l="2229" r="97250">
                        <a14:foregroundMark x1="34614" y1="12031" x2="34614" y2="12031"/>
                        <a14:foregroundMark x1="44761" y1="9689" x2="26458" y2="14534"/>
                        <a14:foregroundMark x1="26458" y1="14534" x2="28592" y2="12515"/>
                        <a14:foregroundMark x1="40114" y1="8518" x2="33523" y2="10174"/>
                        <a14:foregroundMark x1="50024" y1="7832" x2="43670" y2="7590"/>
                        <a14:foregroundMark x1="47511" y1="7348" x2="47511" y2="7348"/>
                        <a14:foregroundMark x1="51351" y1="3876" x2="51351" y2="3876"/>
                        <a14:foregroundMark x1="53011" y1="2463" x2="53011" y2="2463"/>
                        <a14:foregroundMark x1="39829" y1="4320" x2="61261" y2="5733"/>
                        <a14:foregroundMark x1="67852" y1="35164" x2="60692" y2="36819"/>
                        <a14:foregroundMark x1="40114" y1="36577" x2="40114" y2="36577"/>
                        <a14:foregroundMark x1="7729" y1="44530" x2="7729" y2="44530"/>
                        <a14:foregroundMark x1="92271" y1="51070" x2="92271" y2="51070"/>
                        <a14:foregroundMark x1="63727" y1="94348" x2="63727" y2="94348"/>
                        <a14:foregroundMark x1="47511" y1="94348" x2="47511" y2="94348"/>
                        <a14:foregroundMark x1="66193" y1="94550" x2="66193" y2="94550"/>
                        <a14:foregroundMark x1="65908" y1="92006" x2="65908" y2="92006"/>
                        <a14:foregroundMark x1="50261" y1="94550" x2="50261" y2="94550"/>
                        <a14:foregroundMark x1="47274" y1="99233" x2="47274" y2="99233"/>
                        <a14:foregroundMark x1="88715" y1="19298" x2="88715" y2="19298"/>
                        <a14:foregroundMark x1="95875" y1="18369" x2="95875" y2="18369"/>
                        <a14:foregroundMark x1="95875" y1="18369" x2="95875" y2="18369"/>
                        <a14:foregroundMark x1="95306" y1="18571" x2="95306" y2="18571"/>
                        <a14:foregroundMark x1="95306" y1="18571" x2="95306" y2="18571"/>
                        <a14:foregroundMark x1="95590" y1="19055" x2="95590" y2="19055"/>
                        <a14:foregroundMark x1="95590" y1="19055" x2="95590" y2="19055"/>
                        <a14:foregroundMark x1="96965" y1="37303" x2="96965" y2="37303"/>
                        <a14:foregroundMark x1="96965" y1="37303" x2="96965" y2="37303"/>
                        <a14:foregroundMark x1="97250" y1="37747" x2="97250" y2="37747"/>
                        <a14:foregroundMark x1="97250" y1="37747" x2="97250" y2="37747"/>
                        <a14:foregroundMark x1="96396" y1="37505" x2="96396" y2="37505"/>
                        <a14:foregroundMark x1="96396" y1="37505" x2="96396" y2="37505"/>
                        <a14:foregroundMark x1="96396" y1="37505" x2="96396" y2="37505"/>
                        <a14:foregroundMark x1="96396" y1="37505" x2="96396" y2="37505"/>
                        <a14:foregroundMark x1="2513" y1="30521" x2="2513" y2="30521"/>
                        <a14:foregroundMark x1="2513" y1="30521" x2="2513" y2="30521"/>
                        <a14:foregroundMark x1="2513" y1="30521" x2="2513" y2="30521"/>
                        <a14:foregroundMark x1="2513" y1="30521" x2="2513" y2="30521"/>
                        <a14:foregroundMark x1="2513" y1="29350" x2="2513" y2="29350"/>
                        <a14:foregroundMark x1="2513" y1="29350" x2="2513" y2="29350"/>
                        <a14:foregroundMark x1="2229" y1="30036" x2="2229" y2="30036"/>
                        <a14:foregroundMark x1="3035" y1="29350" x2="3035" y2="29350"/>
                        <a14:foregroundMark x1="3035" y1="29350" x2="3035" y2="29350"/>
                        <a14:foregroundMark x1="3035" y1="29350" x2="3035" y2="29350"/>
                        <a14:backgroundMark x1="38170" y1="12757" x2="38170" y2="12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22" y="1770081"/>
            <a:ext cx="3771612" cy="44297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FB8B409-1CE1-B99C-B16A-F8D92FEB8ED8}"/>
              </a:ext>
            </a:extLst>
          </p:cNvPr>
          <p:cNvSpPr txBox="1"/>
          <p:nvPr/>
        </p:nvSpPr>
        <p:spPr>
          <a:xfrm>
            <a:off x="373295" y="3002532"/>
            <a:ext cx="7409991" cy="1400235"/>
          </a:xfrm>
          <a:prstGeom prst="roundRect">
            <a:avLst>
              <a:gd name="adj" fmla="val 9817"/>
            </a:avLst>
          </a:prstGeom>
          <a:ln w="38100">
            <a:solidFill>
              <a:srgbClr val="FFE1C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/>
              <a:t>Jenis</a:t>
            </a:r>
            <a:r>
              <a:rPr lang="en-US" sz="4000" b="1" dirty="0" smtClean="0"/>
              <a:t> </a:t>
            </a:r>
            <a:r>
              <a:rPr lang="en-US" sz="4000" b="1" dirty="0" err="1"/>
              <a:t>notasi</a:t>
            </a:r>
            <a:r>
              <a:rPr lang="en-US" sz="4000" b="1" dirty="0"/>
              <a:t> </a:t>
            </a:r>
            <a:r>
              <a:rPr lang="en-US" sz="4000" b="1" dirty="0" err="1"/>
              <a:t>dibedakan</a:t>
            </a:r>
            <a:r>
              <a:rPr lang="en-US" sz="4000" b="1" dirty="0"/>
              <a:t> </a:t>
            </a:r>
            <a:r>
              <a:rPr lang="en-US" sz="4000" b="1" dirty="0" err="1"/>
              <a:t>menjadi</a:t>
            </a:r>
            <a:r>
              <a:rPr lang="en-US" sz="4000" b="1" dirty="0"/>
              <a:t> </a:t>
            </a:r>
            <a:r>
              <a:rPr lang="en-US" sz="4000" b="1" dirty="0" err="1">
                <a:solidFill>
                  <a:srgbClr val="F75C3F"/>
                </a:solidFill>
              </a:rPr>
              <a:t>notasi</a:t>
            </a:r>
            <a:r>
              <a:rPr lang="en-US" sz="4000" b="1" dirty="0">
                <a:solidFill>
                  <a:srgbClr val="F75C3F"/>
                </a:solidFill>
              </a:rPr>
              <a:t> </a:t>
            </a:r>
            <a:r>
              <a:rPr lang="en-US" sz="4000" b="1" dirty="0" err="1">
                <a:solidFill>
                  <a:srgbClr val="F75C3F"/>
                </a:solidFill>
              </a:rPr>
              <a:t>angka</a:t>
            </a:r>
            <a:r>
              <a:rPr lang="en-US" sz="4000" b="1" dirty="0">
                <a:solidFill>
                  <a:srgbClr val="F75C3F"/>
                </a:solidFill>
              </a:rPr>
              <a:t> </a:t>
            </a:r>
            <a:r>
              <a:rPr lang="en-US" sz="4000" b="1" dirty="0"/>
              <a:t>dan </a:t>
            </a:r>
            <a:r>
              <a:rPr lang="en-US" sz="4000" b="1" dirty="0" err="1">
                <a:solidFill>
                  <a:srgbClr val="F75C3F"/>
                </a:solidFill>
              </a:rPr>
              <a:t>notasi</a:t>
            </a:r>
            <a:r>
              <a:rPr lang="en-US" sz="4000" b="1" dirty="0">
                <a:solidFill>
                  <a:srgbClr val="F75C3F"/>
                </a:solidFill>
              </a:rPr>
              <a:t> </a:t>
            </a:r>
            <a:r>
              <a:rPr lang="en-US" sz="4000" b="1" dirty="0" err="1">
                <a:solidFill>
                  <a:srgbClr val="F75C3F"/>
                </a:solidFill>
              </a:rPr>
              <a:t>balok</a:t>
            </a:r>
            <a:r>
              <a:rPr lang="en-US" sz="4000" b="1" dirty="0">
                <a:solidFill>
                  <a:srgbClr val="F75C3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D7CF38-0BBE-0C8B-0834-B5407EFB47BD}"/>
              </a:ext>
            </a:extLst>
          </p:cNvPr>
          <p:cNvSpPr txBox="1"/>
          <p:nvPr/>
        </p:nvSpPr>
        <p:spPr>
          <a:xfrm>
            <a:off x="373295" y="309664"/>
            <a:ext cx="9510933" cy="817245"/>
          </a:xfrm>
          <a:prstGeom prst="roundRect">
            <a:avLst/>
          </a:prstGeom>
          <a:solidFill>
            <a:srgbClr val="FFC92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A. </a:t>
            </a:r>
            <a:r>
              <a:rPr lang="en-US" sz="4200" b="1" dirty="0" err="1">
                <a:solidFill>
                  <a:schemeClr val="tx1"/>
                </a:solidFill>
              </a:rPr>
              <a:t>Notasi</a:t>
            </a:r>
            <a:r>
              <a:rPr lang="en-US" sz="4200" b="1" dirty="0">
                <a:solidFill>
                  <a:schemeClr val="tx1"/>
                </a:solidFill>
              </a:rPr>
              <a:t>, </a:t>
            </a:r>
            <a:r>
              <a:rPr lang="en-US" sz="4200" b="1" dirty="0" err="1">
                <a:solidFill>
                  <a:schemeClr val="tx1"/>
                </a:solidFill>
              </a:rPr>
              <a:t>Tangga</a:t>
            </a:r>
            <a:r>
              <a:rPr lang="en-US" sz="4200" b="1" dirty="0">
                <a:solidFill>
                  <a:schemeClr val="tx1"/>
                </a:solidFill>
              </a:rPr>
              <a:t> Nada &amp; Pola </a:t>
            </a:r>
            <a:r>
              <a:rPr lang="en-US" sz="4200" b="1" dirty="0" err="1">
                <a:solidFill>
                  <a:schemeClr val="tx1"/>
                </a:solidFill>
              </a:rPr>
              <a:t>Irama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E17913-2AAC-7C6C-0CD0-10F67018D918}"/>
              </a:ext>
            </a:extLst>
          </p:cNvPr>
          <p:cNvSpPr txBox="1"/>
          <p:nvPr/>
        </p:nvSpPr>
        <p:spPr>
          <a:xfrm>
            <a:off x="373295" y="1363332"/>
            <a:ext cx="232636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1. </a:t>
            </a:r>
            <a:r>
              <a:rPr lang="id-ID" sz="4000" b="1" dirty="0" smtClean="0"/>
              <a:t>N</a:t>
            </a:r>
            <a:r>
              <a:rPr lang="en-US" sz="4000" b="1" dirty="0" err="1" smtClean="0"/>
              <a:t>otasi</a:t>
            </a:r>
            <a:endParaRPr lang="en-US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9E17913-2AAC-7C6C-0CD0-10F67018D918}"/>
              </a:ext>
            </a:extLst>
          </p:cNvPr>
          <p:cNvSpPr txBox="1"/>
          <p:nvPr/>
        </p:nvSpPr>
        <p:spPr>
          <a:xfrm>
            <a:off x="373295" y="2182932"/>
            <a:ext cx="5994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b.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Jenis-Jenis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Notasi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Musik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93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1"/>
    </mc:Choice>
    <mc:Fallback xmlns="">
      <p:transition spd="slow" advTm="9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7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3FA4552-01B9-E145-EA4D-985549946A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756687" y="958707"/>
            <a:ext cx="5250487" cy="3369780"/>
            <a:chOff x="6075711" y="1296055"/>
            <a:chExt cx="5250487" cy="336978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C269D8CF-4130-5746-60B2-EB5AD4E5F7C8}"/>
                </a:ext>
              </a:extLst>
            </p:cNvPr>
            <p:cNvSpPr/>
            <p:nvPr/>
          </p:nvSpPr>
          <p:spPr>
            <a:xfrm>
              <a:off x="6075711" y="1296055"/>
              <a:ext cx="5250487" cy="3369780"/>
            </a:xfrm>
            <a:prstGeom prst="round2Diag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Chart, histogram&#10;&#10;Description automatically generated">
              <a:extLst>
                <a:ext uri="{FF2B5EF4-FFF2-40B4-BE49-F238E27FC236}">
                  <a16:creationId xmlns:a16="http://schemas.microsoft.com/office/drawing/2014/main" xmlns="" id="{5FD3E7B0-E698-4245-9473-88E73C06CB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85"/>
            <a:stretch/>
          </p:blipFill>
          <p:spPr>
            <a:xfrm>
              <a:off x="6269983" y="1495370"/>
              <a:ext cx="4805292" cy="289097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220967" y="163504"/>
            <a:ext cx="5354422" cy="3362295"/>
            <a:chOff x="1448972" y="801858"/>
            <a:chExt cx="4403188" cy="276497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BD400B5F-DDC7-7423-E150-4ED4332AAEC7}"/>
                </a:ext>
              </a:extLst>
            </p:cNvPr>
            <p:cNvSpPr/>
            <p:nvPr/>
          </p:nvSpPr>
          <p:spPr>
            <a:xfrm>
              <a:off x="1448972" y="801858"/>
              <a:ext cx="4403188" cy="2764971"/>
            </a:xfrm>
            <a:prstGeom prst="round2Diag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850F07CE-3DCE-09AD-5E93-5974B0E545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79"/>
            <a:stretch/>
          </p:blipFill>
          <p:spPr>
            <a:xfrm>
              <a:off x="1680593" y="1025118"/>
              <a:ext cx="3939945" cy="231187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282E8BD3-4523-D019-4703-41CB41CE24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7535" y1="30990" x2="17535" y2="30990"/>
                        <a14:foregroundMark x1="18747" y1="30141" x2="18747" y2="30141"/>
                        <a14:foregroundMark x1="78222" y1="23798" x2="78222" y2="23798"/>
                        <a14:foregroundMark x1="78222" y1="23596" x2="78222" y2="23596"/>
                        <a14:foregroundMark x1="78667" y1="29737" x2="78667" y2="29737"/>
                        <a14:foregroundMark x1="73131" y1="73212" x2="73131" y2="73212"/>
                        <a14:backgroundMark x1="79677" y1="27071" x2="79677" y2="27071"/>
                        <a14:backgroundMark x1="78465" y1="22343" x2="78465" y2="22343"/>
                        <a14:backgroundMark x1="77616" y1="26667" x2="77616" y2="2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140" y="3244486"/>
            <a:ext cx="3362992" cy="33629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2D4A63-6016-AE4E-F1DB-1CFD738D0FD9}"/>
              </a:ext>
            </a:extLst>
          </p:cNvPr>
          <p:cNvSpPr txBox="1"/>
          <p:nvPr/>
        </p:nvSpPr>
        <p:spPr>
          <a:xfrm>
            <a:off x="830367" y="3744218"/>
            <a:ext cx="4135619" cy="1168539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Contoh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d-ID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d-ID" sz="2400" b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otasi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Angka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4FE8FF-BF52-F9BA-6A60-2E99DBE84F8D}"/>
              </a:ext>
            </a:extLst>
          </p:cNvPr>
          <p:cNvSpPr txBox="1"/>
          <p:nvPr/>
        </p:nvSpPr>
        <p:spPr>
          <a:xfrm>
            <a:off x="6476645" y="4463556"/>
            <a:ext cx="3753919" cy="1168539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Contoh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notasi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angka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dengan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tangga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nada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2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3"/>
    </mc:Choice>
    <mc:Fallback xmlns="">
      <p:transition spd="slow" advTm="6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3FA4552-01B9-E145-EA4D-985549946A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282E8BD3-4523-D019-4703-41CB41CE24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7535" y1="30990" x2="17535" y2="30990"/>
                        <a14:foregroundMark x1="18747" y1="30141" x2="18747" y2="30141"/>
                        <a14:foregroundMark x1="78222" y1="23798" x2="78222" y2="23798"/>
                        <a14:foregroundMark x1="78222" y1="23596" x2="78222" y2="23596"/>
                        <a14:foregroundMark x1="78667" y1="29737" x2="78667" y2="29737"/>
                        <a14:foregroundMark x1="73131" y1="73212" x2="73131" y2="73212"/>
                        <a14:backgroundMark x1="79677" y1="27071" x2="79677" y2="27071"/>
                        <a14:backgroundMark x1="78465" y1="22343" x2="78465" y2="22343"/>
                        <a14:backgroundMark x1="77616" y1="26667" x2="77616" y2="2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031" y="3065835"/>
            <a:ext cx="3609209" cy="36092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29943D8-2C1A-0E6C-84F3-2B05C009F06B}"/>
              </a:ext>
            </a:extLst>
          </p:cNvPr>
          <p:cNvSpPr txBox="1"/>
          <p:nvPr/>
        </p:nvSpPr>
        <p:spPr>
          <a:xfrm>
            <a:off x="3167148" y="4387245"/>
            <a:ext cx="4594156" cy="1514773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Notasi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d-ID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Balok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23099" y="608943"/>
            <a:ext cx="4403188" cy="3516924"/>
            <a:chOff x="723099" y="608943"/>
            <a:chExt cx="4403188" cy="351692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BD400B5F-DDC7-7423-E150-4ED4332AAEC7}"/>
                </a:ext>
              </a:extLst>
            </p:cNvPr>
            <p:cNvSpPr/>
            <p:nvPr/>
          </p:nvSpPr>
          <p:spPr>
            <a:xfrm>
              <a:off x="723099" y="608943"/>
              <a:ext cx="4403188" cy="351692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B6DBCACB-B06E-917E-1E7A-B953B8D91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406"/>
            <a:stretch/>
          </p:blipFill>
          <p:spPr>
            <a:xfrm>
              <a:off x="824972" y="1256057"/>
              <a:ext cx="4199441" cy="234662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5613969" y="608943"/>
            <a:ext cx="4403188" cy="3516924"/>
            <a:chOff x="5613969" y="608943"/>
            <a:chExt cx="4403188" cy="351692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C269D8CF-4130-5746-60B2-EB5AD4E5F7C8}"/>
                </a:ext>
              </a:extLst>
            </p:cNvPr>
            <p:cNvSpPr/>
            <p:nvPr/>
          </p:nvSpPr>
          <p:spPr>
            <a:xfrm>
              <a:off x="5613969" y="608943"/>
              <a:ext cx="4403188" cy="35169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41EB4990-9F76-C150-4AD3-860326475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8"/>
            <a:stretch/>
          </p:blipFill>
          <p:spPr>
            <a:xfrm>
              <a:off x="5747753" y="1132128"/>
              <a:ext cx="4135619" cy="247055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8671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4"/>
    </mc:Choice>
    <mc:Fallback xmlns="">
      <p:transition spd="slow" advTm="7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16236F-433A-3FA3-5945-30FAABDDD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pic>
        <p:nvPicPr>
          <p:cNvPr id="16" name="Picture 15" descr="Shape, icon, circle&#10;&#10;Description automatically generated">
            <a:extLst>
              <a:ext uri="{FF2B5EF4-FFF2-40B4-BE49-F238E27FC236}">
                <a16:creationId xmlns:a16="http://schemas.microsoft.com/office/drawing/2014/main" xmlns="" id="{3EA975B8-1B67-6D68-CFAB-1511BDFBF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3" b="99233" l="2229" r="97250">
                        <a14:foregroundMark x1="34614" y1="12031" x2="34614" y2="12031"/>
                        <a14:foregroundMark x1="44761" y1="9689" x2="26458" y2="14534"/>
                        <a14:foregroundMark x1="26458" y1="14534" x2="28592" y2="12515"/>
                        <a14:foregroundMark x1="40114" y1="8518" x2="33523" y2="10174"/>
                        <a14:foregroundMark x1="50024" y1="7832" x2="43670" y2="7590"/>
                        <a14:foregroundMark x1="47511" y1="7348" x2="47511" y2="7348"/>
                        <a14:foregroundMark x1="51351" y1="3876" x2="51351" y2="3876"/>
                        <a14:foregroundMark x1="53011" y1="2463" x2="53011" y2="2463"/>
                        <a14:foregroundMark x1="39829" y1="4320" x2="61261" y2="5733"/>
                        <a14:foregroundMark x1="67852" y1="35164" x2="60692" y2="36819"/>
                        <a14:foregroundMark x1="40114" y1="36577" x2="40114" y2="36577"/>
                        <a14:foregroundMark x1="7729" y1="44530" x2="7729" y2="44530"/>
                        <a14:foregroundMark x1="92271" y1="51070" x2="92271" y2="51070"/>
                        <a14:foregroundMark x1="63727" y1="94348" x2="63727" y2="94348"/>
                        <a14:foregroundMark x1="47511" y1="94348" x2="47511" y2="94348"/>
                        <a14:foregroundMark x1="66193" y1="94550" x2="66193" y2="94550"/>
                        <a14:foregroundMark x1="65908" y1="92006" x2="65908" y2="92006"/>
                        <a14:foregroundMark x1="50261" y1="94550" x2="50261" y2="94550"/>
                        <a14:foregroundMark x1="47274" y1="99233" x2="47274" y2="99233"/>
                        <a14:foregroundMark x1="88715" y1="19298" x2="88715" y2="19298"/>
                        <a14:foregroundMark x1="95875" y1="18369" x2="95875" y2="18369"/>
                        <a14:foregroundMark x1="95875" y1="18369" x2="95875" y2="18369"/>
                        <a14:foregroundMark x1="95306" y1="18571" x2="95306" y2="18571"/>
                        <a14:foregroundMark x1="95306" y1="18571" x2="95306" y2="18571"/>
                        <a14:foregroundMark x1="95590" y1="19055" x2="95590" y2="19055"/>
                        <a14:foregroundMark x1="95590" y1="19055" x2="95590" y2="19055"/>
                        <a14:foregroundMark x1="96965" y1="37303" x2="96965" y2="37303"/>
                        <a14:foregroundMark x1="96965" y1="37303" x2="96965" y2="37303"/>
                        <a14:foregroundMark x1="97250" y1="37747" x2="97250" y2="37747"/>
                        <a14:foregroundMark x1="97250" y1="37747" x2="97250" y2="37747"/>
                        <a14:foregroundMark x1="96396" y1="37505" x2="96396" y2="37505"/>
                        <a14:foregroundMark x1="96396" y1="37505" x2="96396" y2="37505"/>
                        <a14:foregroundMark x1="96396" y1="37505" x2="96396" y2="37505"/>
                        <a14:foregroundMark x1="96396" y1="37505" x2="96396" y2="37505"/>
                        <a14:foregroundMark x1="2513" y1="30521" x2="2513" y2="30521"/>
                        <a14:foregroundMark x1="2513" y1="30521" x2="2513" y2="30521"/>
                        <a14:foregroundMark x1="2513" y1="30521" x2="2513" y2="30521"/>
                        <a14:foregroundMark x1="2513" y1="30521" x2="2513" y2="30521"/>
                        <a14:foregroundMark x1="2513" y1="29350" x2="2513" y2="29350"/>
                        <a14:foregroundMark x1="2513" y1="29350" x2="2513" y2="29350"/>
                        <a14:foregroundMark x1="2229" y1="30036" x2="2229" y2="30036"/>
                        <a14:foregroundMark x1="3035" y1="29350" x2="3035" y2="29350"/>
                        <a14:foregroundMark x1="3035" y1="29350" x2="3035" y2="29350"/>
                        <a14:foregroundMark x1="3035" y1="29350" x2="3035" y2="29350"/>
                        <a14:backgroundMark x1="38170" y1="12757" x2="38170" y2="12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22" y="1690144"/>
            <a:ext cx="3771612" cy="44297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E17913-2AAC-7C6C-0CD0-10F67018D918}"/>
              </a:ext>
            </a:extLst>
          </p:cNvPr>
          <p:cNvSpPr txBox="1"/>
          <p:nvPr/>
        </p:nvSpPr>
        <p:spPr>
          <a:xfrm>
            <a:off x="250631" y="242595"/>
            <a:ext cx="232636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1. </a:t>
            </a:r>
            <a:r>
              <a:rPr lang="id-ID" sz="4000" b="1" dirty="0" smtClean="0"/>
              <a:t>N</a:t>
            </a:r>
            <a:r>
              <a:rPr lang="en-US" sz="4000" b="1" dirty="0" err="1" smtClean="0"/>
              <a:t>otasi</a:t>
            </a:r>
            <a:endParaRPr lang="en-US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9E17913-2AAC-7C6C-0CD0-10F67018D918}"/>
              </a:ext>
            </a:extLst>
          </p:cNvPr>
          <p:cNvSpPr txBox="1"/>
          <p:nvPr/>
        </p:nvSpPr>
        <p:spPr>
          <a:xfrm>
            <a:off x="250631" y="1039507"/>
            <a:ext cx="5994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Nilai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titik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54" y="1770081"/>
            <a:ext cx="7234677" cy="42698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33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1"/>
    </mc:Choice>
    <mc:Fallback xmlns="">
      <p:transition spd="slow" advTm="9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16236F-433A-3FA3-5945-30FAABDDD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pic>
        <p:nvPicPr>
          <p:cNvPr id="16" name="Picture 15" descr="Shape, icon, circle&#10;&#10;Description automatically generated">
            <a:extLst>
              <a:ext uri="{FF2B5EF4-FFF2-40B4-BE49-F238E27FC236}">
                <a16:creationId xmlns:a16="http://schemas.microsoft.com/office/drawing/2014/main" xmlns="" id="{3EA975B8-1B67-6D68-CFAB-1511BDFBF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3" b="99233" l="2229" r="97250">
                        <a14:foregroundMark x1="34614" y1="12031" x2="34614" y2="12031"/>
                        <a14:foregroundMark x1="44761" y1="9689" x2="26458" y2="14534"/>
                        <a14:foregroundMark x1="26458" y1="14534" x2="28592" y2="12515"/>
                        <a14:foregroundMark x1="40114" y1="8518" x2="33523" y2="10174"/>
                        <a14:foregroundMark x1="50024" y1="7832" x2="43670" y2="7590"/>
                        <a14:foregroundMark x1="47511" y1="7348" x2="47511" y2="7348"/>
                        <a14:foregroundMark x1="51351" y1="3876" x2="51351" y2="3876"/>
                        <a14:foregroundMark x1="53011" y1="2463" x2="53011" y2="2463"/>
                        <a14:foregroundMark x1="39829" y1="4320" x2="61261" y2="5733"/>
                        <a14:foregroundMark x1="67852" y1="35164" x2="60692" y2="36819"/>
                        <a14:foregroundMark x1="40114" y1="36577" x2="40114" y2="36577"/>
                        <a14:foregroundMark x1="7729" y1="44530" x2="7729" y2="44530"/>
                        <a14:foregroundMark x1="92271" y1="51070" x2="92271" y2="51070"/>
                        <a14:foregroundMark x1="63727" y1="94348" x2="63727" y2="94348"/>
                        <a14:foregroundMark x1="47511" y1="94348" x2="47511" y2="94348"/>
                        <a14:foregroundMark x1="66193" y1="94550" x2="66193" y2="94550"/>
                        <a14:foregroundMark x1="65908" y1="92006" x2="65908" y2="92006"/>
                        <a14:foregroundMark x1="50261" y1="94550" x2="50261" y2="94550"/>
                        <a14:foregroundMark x1="47274" y1="99233" x2="47274" y2="99233"/>
                        <a14:foregroundMark x1="88715" y1="19298" x2="88715" y2="19298"/>
                        <a14:foregroundMark x1="95875" y1="18369" x2="95875" y2="18369"/>
                        <a14:foregroundMark x1="95875" y1="18369" x2="95875" y2="18369"/>
                        <a14:foregroundMark x1="95306" y1="18571" x2="95306" y2="18571"/>
                        <a14:foregroundMark x1="95306" y1="18571" x2="95306" y2="18571"/>
                        <a14:foregroundMark x1="95590" y1="19055" x2="95590" y2="19055"/>
                        <a14:foregroundMark x1="95590" y1="19055" x2="95590" y2="19055"/>
                        <a14:foregroundMark x1="96965" y1="37303" x2="96965" y2="37303"/>
                        <a14:foregroundMark x1="96965" y1="37303" x2="96965" y2="37303"/>
                        <a14:foregroundMark x1="97250" y1="37747" x2="97250" y2="37747"/>
                        <a14:foregroundMark x1="97250" y1="37747" x2="97250" y2="37747"/>
                        <a14:foregroundMark x1="96396" y1="37505" x2="96396" y2="37505"/>
                        <a14:foregroundMark x1="96396" y1="37505" x2="96396" y2="37505"/>
                        <a14:foregroundMark x1="96396" y1="37505" x2="96396" y2="37505"/>
                        <a14:foregroundMark x1="96396" y1="37505" x2="96396" y2="37505"/>
                        <a14:foregroundMark x1="2513" y1="30521" x2="2513" y2="30521"/>
                        <a14:foregroundMark x1="2513" y1="30521" x2="2513" y2="30521"/>
                        <a14:foregroundMark x1="2513" y1="30521" x2="2513" y2="30521"/>
                        <a14:foregroundMark x1="2513" y1="30521" x2="2513" y2="30521"/>
                        <a14:foregroundMark x1="2513" y1="29350" x2="2513" y2="29350"/>
                        <a14:foregroundMark x1="2513" y1="29350" x2="2513" y2="29350"/>
                        <a14:foregroundMark x1="2229" y1="30036" x2="2229" y2="30036"/>
                        <a14:foregroundMark x1="3035" y1="29350" x2="3035" y2="29350"/>
                        <a14:foregroundMark x1="3035" y1="29350" x2="3035" y2="29350"/>
                        <a14:foregroundMark x1="3035" y1="29350" x2="3035" y2="29350"/>
                        <a14:backgroundMark x1="38170" y1="12757" x2="38170" y2="12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22" y="1690144"/>
            <a:ext cx="3771612" cy="44297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E17913-2AAC-7C6C-0CD0-10F67018D918}"/>
              </a:ext>
            </a:extLst>
          </p:cNvPr>
          <p:cNvSpPr txBox="1"/>
          <p:nvPr/>
        </p:nvSpPr>
        <p:spPr>
          <a:xfrm>
            <a:off x="250631" y="242595"/>
            <a:ext cx="232636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1. </a:t>
            </a:r>
            <a:r>
              <a:rPr lang="id-ID" sz="4000" b="1" dirty="0" smtClean="0"/>
              <a:t>N</a:t>
            </a:r>
            <a:r>
              <a:rPr lang="en-US" sz="4000" b="1" dirty="0" err="1" smtClean="0"/>
              <a:t>otasi</a:t>
            </a:r>
            <a:endParaRPr lang="en-US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9E17913-2AAC-7C6C-0CD0-10F67018D918}"/>
              </a:ext>
            </a:extLst>
          </p:cNvPr>
          <p:cNvSpPr txBox="1"/>
          <p:nvPr/>
        </p:nvSpPr>
        <p:spPr>
          <a:xfrm>
            <a:off x="250631" y="950481"/>
            <a:ext cx="676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d.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Bentuk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nilai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tanda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diam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1" y="1708791"/>
            <a:ext cx="7110471" cy="4433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38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1"/>
    </mc:Choice>
    <mc:Fallback xmlns="">
      <p:transition spd="slow" advTm="9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49BE9D-A581-6374-2F1E-BD2B69953B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314936" y="1427140"/>
            <a:ext cx="2907474" cy="4882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29B404-C4A5-E53B-F26E-8386BE5834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0CD9859D-69F5-ADC3-16EC-2F765E1219C8}"/>
              </a:ext>
            </a:extLst>
          </p:cNvPr>
          <p:cNvSpPr/>
          <p:nvPr/>
        </p:nvSpPr>
        <p:spPr>
          <a:xfrm>
            <a:off x="3843492" y="1338583"/>
            <a:ext cx="8014653" cy="4589309"/>
          </a:xfrm>
          <a:prstGeom prst="wedgeRoundRectCallout">
            <a:avLst>
              <a:gd name="adj1" fmla="val -61389"/>
              <a:gd name="adj2" fmla="val -15413"/>
              <a:gd name="adj3" fmla="val 16667"/>
            </a:avLst>
          </a:prstGeom>
          <a:solidFill>
            <a:srgbClr val="EC797A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u="sng" dirty="0" err="1">
                <a:solidFill>
                  <a:srgbClr val="FFFF00"/>
                </a:solidFill>
              </a:rPr>
              <a:t>Tangga</a:t>
            </a:r>
            <a:r>
              <a:rPr lang="en-US" sz="4500" b="1" u="sng" dirty="0">
                <a:solidFill>
                  <a:srgbClr val="FFFF00"/>
                </a:solidFill>
              </a:rPr>
              <a:t> nada</a:t>
            </a:r>
            <a:r>
              <a:rPr lang="en-US" sz="4500" b="1" dirty="0">
                <a:solidFill>
                  <a:srgbClr val="FFFF00"/>
                </a:solidFill>
              </a:rPr>
              <a:t> </a:t>
            </a:r>
            <a:r>
              <a:rPr lang="en-US" sz="4500" b="1" dirty="0" err="1"/>
              <a:t>merupakan</a:t>
            </a:r>
            <a:r>
              <a:rPr lang="en-US" sz="4500" b="1" dirty="0"/>
              <a:t> </a:t>
            </a:r>
            <a:r>
              <a:rPr lang="en-US" sz="4500" b="1" dirty="0" err="1">
                <a:solidFill>
                  <a:schemeClr val="bg1"/>
                </a:solidFill>
              </a:rPr>
              <a:t>susunan</a:t>
            </a:r>
            <a:r>
              <a:rPr lang="en-US" sz="4500" b="1" dirty="0">
                <a:solidFill>
                  <a:schemeClr val="bg1"/>
                </a:solidFill>
              </a:rPr>
              <a:t> </a:t>
            </a:r>
            <a:r>
              <a:rPr lang="en-US" sz="4500" b="1" dirty="0" err="1">
                <a:solidFill>
                  <a:schemeClr val="bg1"/>
                </a:solidFill>
              </a:rPr>
              <a:t>dari</a:t>
            </a:r>
            <a:r>
              <a:rPr lang="en-US" sz="4500" b="1" dirty="0">
                <a:solidFill>
                  <a:schemeClr val="bg1"/>
                </a:solidFill>
              </a:rPr>
              <a:t> nada-nada </a:t>
            </a:r>
            <a:r>
              <a:rPr lang="en-US" sz="4500" b="1" dirty="0" err="1">
                <a:solidFill>
                  <a:schemeClr val="bg1"/>
                </a:solidFill>
              </a:rPr>
              <a:t>pokok</a:t>
            </a:r>
            <a:r>
              <a:rPr lang="en-US" sz="4500" b="1" dirty="0">
                <a:solidFill>
                  <a:schemeClr val="bg1"/>
                </a:solidFill>
              </a:rPr>
              <a:t> </a:t>
            </a:r>
            <a:r>
              <a:rPr lang="en-US" sz="4500" b="1" dirty="0" err="1"/>
              <a:t>dari</a:t>
            </a:r>
            <a:r>
              <a:rPr lang="en-US" sz="4500" b="1" dirty="0"/>
              <a:t> </a:t>
            </a:r>
            <a:r>
              <a:rPr lang="en-US" sz="4500" b="1" dirty="0" err="1"/>
              <a:t>sebuah</a:t>
            </a:r>
            <a:r>
              <a:rPr lang="en-US" sz="4500" b="1" dirty="0"/>
              <a:t> </a:t>
            </a:r>
            <a:r>
              <a:rPr lang="en-US" sz="4500" b="1" dirty="0" err="1"/>
              <a:t>sistem</a:t>
            </a:r>
            <a:r>
              <a:rPr lang="en-US" sz="4500" b="1" dirty="0"/>
              <a:t> nada. </a:t>
            </a:r>
            <a:endParaRPr lang="en-US" sz="4500" b="1" dirty="0" smtClean="0"/>
          </a:p>
          <a:p>
            <a:pPr algn="ctr"/>
            <a:r>
              <a:rPr lang="en-US" sz="4500" b="1" dirty="0" err="1" smtClean="0"/>
              <a:t>Jenis</a:t>
            </a:r>
            <a:r>
              <a:rPr lang="en-US" sz="4500" b="1" dirty="0" smtClean="0"/>
              <a:t> </a:t>
            </a:r>
            <a:r>
              <a:rPr lang="en-US" sz="4500" b="1" dirty="0"/>
              <a:t>– </a:t>
            </a:r>
            <a:r>
              <a:rPr lang="en-US" sz="4500" b="1" dirty="0" err="1"/>
              <a:t>jenis</a:t>
            </a:r>
            <a:r>
              <a:rPr lang="en-US" sz="4500" b="1" dirty="0"/>
              <a:t> </a:t>
            </a:r>
            <a:r>
              <a:rPr lang="en-US" sz="4500" b="1" dirty="0" err="1"/>
              <a:t>tangga</a:t>
            </a:r>
            <a:r>
              <a:rPr lang="en-US" sz="4500" b="1" dirty="0"/>
              <a:t> nada </a:t>
            </a:r>
            <a:r>
              <a:rPr lang="en-US" sz="4500" b="1" dirty="0" err="1"/>
              <a:t>antara</a:t>
            </a:r>
            <a:r>
              <a:rPr lang="en-US" sz="4500" b="1" dirty="0"/>
              <a:t> lain </a:t>
            </a:r>
            <a:r>
              <a:rPr lang="en-US" sz="4500" b="1" u="sng" dirty="0" err="1">
                <a:solidFill>
                  <a:srgbClr val="FFFF00"/>
                </a:solidFill>
              </a:rPr>
              <a:t>tangga</a:t>
            </a:r>
            <a:r>
              <a:rPr lang="en-US" sz="4500" b="1" u="sng" dirty="0">
                <a:solidFill>
                  <a:srgbClr val="FFFF00"/>
                </a:solidFill>
              </a:rPr>
              <a:t> nada </a:t>
            </a:r>
            <a:r>
              <a:rPr lang="en-US" sz="4500" b="1" u="sng" dirty="0" err="1">
                <a:solidFill>
                  <a:srgbClr val="FFFF00"/>
                </a:solidFill>
              </a:rPr>
              <a:t>diatonis</a:t>
            </a:r>
            <a:r>
              <a:rPr lang="en-US" sz="4500" b="1" dirty="0">
                <a:solidFill>
                  <a:srgbClr val="FFFF00"/>
                </a:solidFill>
              </a:rPr>
              <a:t> </a:t>
            </a:r>
            <a:r>
              <a:rPr lang="en-US" sz="4500" b="1" dirty="0"/>
              <a:t>dan </a:t>
            </a:r>
            <a:r>
              <a:rPr lang="en-US" sz="4500" b="1" u="sng" dirty="0" err="1">
                <a:solidFill>
                  <a:srgbClr val="FFFF00"/>
                </a:solidFill>
              </a:rPr>
              <a:t>pentatonis</a:t>
            </a:r>
            <a:r>
              <a:rPr lang="en-US" sz="4500" b="1" u="sng" dirty="0">
                <a:solidFill>
                  <a:srgbClr val="FFFF00"/>
                </a:solidFill>
              </a:rPr>
              <a:t>.</a:t>
            </a:r>
            <a:r>
              <a:rPr lang="en-US" sz="4500" b="1" u="sng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17EDF6-72B3-CAA3-095E-BFC5B5819C20}"/>
              </a:ext>
            </a:extLst>
          </p:cNvPr>
          <p:cNvSpPr txBox="1"/>
          <p:nvPr/>
        </p:nvSpPr>
        <p:spPr>
          <a:xfrm>
            <a:off x="310101" y="405655"/>
            <a:ext cx="3232310" cy="715089"/>
          </a:xfrm>
          <a:prstGeom prst="roundRect">
            <a:avLst/>
          </a:prstGeom>
          <a:solidFill>
            <a:srgbClr val="8CD6EC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2. </a:t>
            </a:r>
            <a:r>
              <a:rPr lang="en-US" sz="3600" b="1" dirty="0" err="1">
                <a:solidFill>
                  <a:schemeClr val="tx1"/>
                </a:solidFill>
              </a:rPr>
              <a:t>Tangga</a:t>
            </a:r>
            <a:r>
              <a:rPr lang="en-US" sz="3600" b="1" dirty="0">
                <a:solidFill>
                  <a:schemeClr val="tx1"/>
                </a:solidFill>
              </a:rPr>
              <a:t> Nada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31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1"/>
    </mc:Choice>
    <mc:Fallback xmlns="">
      <p:transition spd="slow" advTm="10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2|1.7|1.3|1.5|1.5|1.3|1.6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0.8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0.7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1.5|0.9|1.3|1.6|1.3|1.5|1.5|1.3|1.3|1.3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1.1|1.1|0.8|1.5|1.3|1.4|1.3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.1|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2|1.3|0.8|3.5|1.7|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0.9|3.8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.2|1.7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9|0.9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1.5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.2|1.7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.2|1.7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2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9|1|2.8|1.1|1.1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523</Words>
  <Application>Microsoft Office PowerPoint</Application>
  <PresentationFormat>Widescreen</PresentationFormat>
  <Paragraphs>77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Adobe Fan Heiti Std B</vt:lpstr>
      <vt:lpstr>游ゴシック</vt:lpstr>
      <vt:lpstr>游ゴシック Light</vt:lpstr>
      <vt:lpstr>Arial</vt:lpstr>
      <vt:lpstr>Calibri</vt:lpstr>
      <vt:lpstr>Calibri Light</vt:lpstr>
      <vt:lpstr>Montserrat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Selamat Belajar!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Pergelaran Seni Musik</dc:title>
  <dc:creator>Dewi Ls</dc:creator>
  <cp:lastModifiedBy>Nur Alivia Arianda</cp:lastModifiedBy>
  <cp:revision>26</cp:revision>
  <dcterms:created xsi:type="dcterms:W3CDTF">2022-11-26T18:33:53Z</dcterms:created>
  <dcterms:modified xsi:type="dcterms:W3CDTF">2022-11-29T08:48:25Z</dcterms:modified>
</cp:coreProperties>
</file>