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66"/>
    <a:srgbClr val="FFFF66"/>
    <a:srgbClr val="B0CA7C"/>
    <a:srgbClr val="A3C167"/>
    <a:srgbClr val="00C06A"/>
    <a:srgbClr val="C9C011"/>
    <a:srgbClr val="BFD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8203-6BAF-4038-B6EB-3A58F1E57385}" type="datetimeFigureOut">
              <a:rPr lang="en-ID" smtClean="0"/>
              <a:t>8/15/2022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78E7-C54A-4272-BABB-2148320265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26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878E7-C54A-4272-BABB-2148320265BE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473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878E7-C54A-4272-BABB-2148320265BE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609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5417" y="2865879"/>
            <a:ext cx="207492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II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C0C6FC-7980-4D56-8D80-EEBE3E0E2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0" y="863345"/>
            <a:ext cx="2324237" cy="3156205"/>
          </a:xfrm>
          <a:prstGeom prst="rect">
            <a:avLst/>
          </a:prstGeom>
        </p:spPr>
      </p:pic>
      <p:sp>
        <p:nvSpPr>
          <p:cNvPr id="14" name="テキスト プレースホルダー 11">
            <a:extLst>
              <a:ext uri="{FF2B5EF4-FFF2-40B4-BE49-F238E27FC236}">
                <a16:creationId xmlns:a16="http://schemas.microsoft.com/office/drawing/2014/main" xmlns="" id="{612286D4-DBB4-4DA1-9754-3E5D465076DD}"/>
              </a:ext>
            </a:extLst>
          </p:cNvPr>
          <p:cNvSpPr txBox="1">
            <a:spLocks/>
          </p:cNvSpPr>
          <p:nvPr/>
        </p:nvSpPr>
        <p:spPr>
          <a:xfrm>
            <a:off x="4164727" y="1783077"/>
            <a:ext cx="4674473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Pendidikan Pancasila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F2DEAB-7146-45EE-97E9-0A01AF7F8950}"/>
              </a:ext>
            </a:extLst>
          </p:cNvPr>
          <p:cNvGrpSpPr/>
          <p:nvPr/>
        </p:nvGrpSpPr>
        <p:grpSpPr>
          <a:xfrm>
            <a:off x="228600" y="57150"/>
            <a:ext cx="4267200" cy="1171398"/>
            <a:chOff x="228600" y="57150"/>
            <a:chExt cx="4267200" cy="11713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A77C998-7A46-496B-9A9D-812925E71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57150"/>
              <a:ext cx="4267200" cy="117139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93203BC-D348-4889-849D-CAD996B26A33}"/>
                </a:ext>
              </a:extLst>
            </p:cNvPr>
            <p:cNvSpPr/>
            <p:nvPr/>
          </p:nvSpPr>
          <p:spPr>
            <a:xfrm>
              <a:off x="533400" y="340878"/>
              <a:ext cx="37338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 err="1">
                  <a:latin typeface="+mj-lt"/>
                  <a:cs typeface="Arial" pitchFamily="34" charset="0"/>
                </a:rPr>
                <a:t>Lingkungan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Sekitar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Sekolah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8B3866-7E40-4DB8-80E8-927855085102}"/>
              </a:ext>
            </a:extLst>
          </p:cNvPr>
          <p:cNvGrpSpPr/>
          <p:nvPr/>
        </p:nvGrpSpPr>
        <p:grpSpPr>
          <a:xfrm>
            <a:off x="5562600" y="1193259"/>
            <a:ext cx="2971800" cy="3512091"/>
            <a:chOff x="5562600" y="1193259"/>
            <a:chExt cx="2971800" cy="3512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12E91D8-96A7-4441-B74D-54F77E720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88"/>
            <a:stretch/>
          </p:blipFill>
          <p:spPr>
            <a:xfrm>
              <a:off x="5562600" y="1193259"/>
              <a:ext cx="2884649" cy="32834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1F56DAA-C022-4DFE-A98B-2FDB3F4302C5}"/>
                </a:ext>
              </a:extLst>
            </p:cNvPr>
            <p:cNvSpPr txBox="1"/>
            <p:nvPr/>
          </p:nvSpPr>
          <p:spPr>
            <a:xfrm>
              <a:off x="6553200" y="4459129"/>
              <a:ext cx="1981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www.shutterstock.com</a:t>
              </a:r>
              <a:endParaRPr lang="en-ID" sz="10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AF7D05-D946-43E3-8C4E-E2E677C79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019392"/>
            <a:ext cx="4724400" cy="3457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547B9B-D2EB-415E-A22F-DA194F251FB1}"/>
              </a:ext>
            </a:extLst>
          </p:cNvPr>
          <p:cNvSpPr txBox="1"/>
          <p:nvPr/>
        </p:nvSpPr>
        <p:spPr>
          <a:xfrm>
            <a:off x="1752600" y="150495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Pagar</a:t>
            </a:r>
            <a:r>
              <a:rPr lang="en-US" sz="2000" dirty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pembatas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sekitarnya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BBD1BC-3268-44D5-B9C7-DCF393AE8508}"/>
              </a:ext>
            </a:extLst>
          </p:cNvPr>
          <p:cNvSpPr txBox="1"/>
          <p:nvPr/>
        </p:nvSpPr>
        <p:spPr>
          <a:xfrm>
            <a:off x="1752600" y="269908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dan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pintu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160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BC81C7-2777-4A67-97CE-740901FF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76550"/>
            <a:ext cx="4386269" cy="1709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21A83B-6FFC-4F21-9867-885113495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7350"/>
            <a:ext cx="3498306" cy="2167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3A23F6D-89EC-45F5-AD4C-0638CDE78451}"/>
              </a:ext>
            </a:extLst>
          </p:cNvPr>
          <p:cNvGrpSpPr/>
          <p:nvPr/>
        </p:nvGrpSpPr>
        <p:grpSpPr>
          <a:xfrm>
            <a:off x="82746" y="133350"/>
            <a:ext cx="5098854" cy="1123890"/>
            <a:chOff x="82746" y="133350"/>
            <a:chExt cx="5098854" cy="11238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21D63B6-3280-48BD-B4B6-3A0627DAE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46" y="133350"/>
              <a:ext cx="5098854" cy="112389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72010A0-E0E3-48F0-BF22-0208E4CEE74F}"/>
                </a:ext>
              </a:extLst>
            </p:cNvPr>
            <p:cNvSpPr/>
            <p:nvPr/>
          </p:nvSpPr>
          <p:spPr>
            <a:xfrm>
              <a:off x="421079" y="285750"/>
              <a:ext cx="45781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400" b="1" dirty="0">
                  <a:latin typeface="+mj-lt"/>
                  <a:cs typeface="Arial" pitchFamily="34" charset="0"/>
                </a:rPr>
                <a:t>Bersatu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dalam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Menjaga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Sekolah</a:t>
              </a:r>
              <a:r>
                <a:rPr lang="en-US" sz="2400" b="1" dirty="0">
                  <a:latin typeface="+mj-lt"/>
                  <a:cs typeface="Arial" pitchFamily="34" charset="0"/>
                </a:rPr>
                <a:t> dan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Lingkungan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Sekitarnya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CB693D-2AFB-4D67-A769-7C69DE4BD766}"/>
              </a:ext>
            </a:extLst>
          </p:cNvPr>
          <p:cNvSpPr txBox="1"/>
          <p:nvPr/>
        </p:nvSpPr>
        <p:spPr>
          <a:xfrm>
            <a:off x="457200" y="120015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6F7A18-9865-4EF4-84C2-62E3D18B8B3D}"/>
              </a:ext>
            </a:extLst>
          </p:cNvPr>
          <p:cNvSpPr txBox="1"/>
          <p:nvPr/>
        </p:nvSpPr>
        <p:spPr>
          <a:xfrm>
            <a:off x="609600" y="383041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Kantin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. </a:t>
            </a:r>
            <a:r>
              <a:rPr lang="en-US" dirty="0" err="1"/>
              <a:t>Jagalah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kantin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50F675-E52A-4769-84D5-53A6FABB481D}"/>
              </a:ext>
            </a:extLst>
          </p:cNvPr>
          <p:cNvSpPr txBox="1"/>
          <p:nvPr/>
        </p:nvSpPr>
        <p:spPr>
          <a:xfrm>
            <a:off x="5105400" y="182862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Taman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dijaga</a:t>
            </a:r>
            <a:r>
              <a:rPr lang="en-US" dirty="0"/>
              <a:t> </a:t>
            </a:r>
            <a:r>
              <a:rPr lang="en-US" dirty="0" err="1"/>
              <a:t>kebersihannya</a:t>
            </a:r>
            <a:r>
              <a:rPr lang="en-US" dirty="0"/>
              <a:t>.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sembarangan</a:t>
            </a:r>
            <a:r>
              <a:rPr lang="en-US" dirty="0"/>
              <a:t> di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33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366407B-A95F-4688-A820-32C02706A33A}"/>
              </a:ext>
            </a:extLst>
          </p:cNvPr>
          <p:cNvGrpSpPr/>
          <p:nvPr/>
        </p:nvGrpSpPr>
        <p:grpSpPr>
          <a:xfrm>
            <a:off x="127854" y="133350"/>
            <a:ext cx="4977545" cy="1174750"/>
            <a:chOff x="127854" y="133350"/>
            <a:chExt cx="4977545" cy="11747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10FE391-E768-4193-AA71-97DFAA7C0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127854" y="133350"/>
              <a:ext cx="4977545" cy="11747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230AB23-94A4-45F3-9CE3-0BBD320F056B}"/>
                </a:ext>
              </a:extLst>
            </p:cNvPr>
            <p:cNvSpPr/>
            <p:nvPr/>
          </p:nvSpPr>
          <p:spPr>
            <a:xfrm>
              <a:off x="451059" y="305227"/>
              <a:ext cx="44257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400" b="1" dirty="0" err="1">
                  <a:latin typeface="+mj-lt"/>
                  <a:cs typeface="Arial" pitchFamily="34" charset="0"/>
                </a:rPr>
                <a:t>Tolong-menolong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dengan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Warga</a:t>
              </a:r>
              <a:r>
                <a:rPr lang="en-US" sz="2400" b="1" dirty="0">
                  <a:latin typeface="+mj-lt"/>
                  <a:cs typeface="Arial" pitchFamily="34" charset="0"/>
                </a:rPr>
                <a:t> di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Sekitar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Rumah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F6659C-9353-4305-B325-5431FB43B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1504950"/>
            <a:ext cx="5752922" cy="31491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A2F38D-0BD5-4724-9638-889931DFB25C}"/>
              </a:ext>
            </a:extLst>
          </p:cNvPr>
          <p:cNvSpPr txBox="1"/>
          <p:nvPr/>
        </p:nvSpPr>
        <p:spPr>
          <a:xfrm>
            <a:off x="5029200" y="158115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menolong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penampungan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0970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1C0CC2-DC63-4D2C-9919-66C93BB0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566" y="895350"/>
            <a:ext cx="4143634" cy="3812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799" y="139064"/>
            <a:ext cx="6248401" cy="1430001"/>
            <a:chOff x="457198" y="-126500"/>
            <a:chExt cx="5748408" cy="1429517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8" y="287698"/>
              <a:ext cx="5748408" cy="101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n w="0"/>
                  <a:latin typeface="+mj-lt"/>
                  <a:cs typeface="Arial" panose="020B0604020202020204" pitchFamily="34" charset="0"/>
                </a:rPr>
                <a:t>MENJAGA PERSATUAN DI LINGKUNGAN RUMAH DAN SEKOLAH</a:t>
              </a:r>
              <a:endParaRPr lang="id-ID" sz="30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90612F4-2BEB-4ADE-91E0-A5BA9AC5EC33}"/>
              </a:ext>
            </a:extLst>
          </p:cNvPr>
          <p:cNvGrpSpPr/>
          <p:nvPr/>
        </p:nvGrpSpPr>
        <p:grpSpPr>
          <a:xfrm>
            <a:off x="157161" y="1657350"/>
            <a:ext cx="4794698" cy="2841724"/>
            <a:chOff x="157161" y="1709142"/>
            <a:chExt cx="4794698" cy="2841724"/>
          </a:xfrm>
        </p:grpSpPr>
        <p:sp>
          <p:nvSpPr>
            <p:cNvPr id="10" name="Isosceles Triangle 9"/>
            <p:cNvSpPr/>
            <p:nvPr/>
          </p:nvSpPr>
          <p:spPr>
            <a:xfrm rot="3600000">
              <a:off x="3118103" y="1740269"/>
              <a:ext cx="451341" cy="38908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42542"/>
              <a:ext cx="478615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bagian-bagian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rumah</a:t>
              </a:r>
              <a:r>
                <a:rPr lang="en-US" altLang="id-ID" sz="1800" dirty="0">
                  <a:latin typeface="+mj-lt"/>
                </a:rPr>
                <a:t> dan </a:t>
              </a:r>
              <a:r>
                <a:rPr lang="en-US" altLang="id-ID" sz="1800" dirty="0" err="1">
                  <a:latin typeface="+mj-lt"/>
                </a:rPr>
                <a:t>sekolah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Menjelaskan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lingkungan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sekitar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rumah</a:t>
              </a:r>
              <a:r>
                <a:rPr lang="en-US" altLang="id-ID" dirty="0">
                  <a:latin typeface="+mj-lt"/>
                </a:rPr>
                <a:t> dan </a:t>
              </a:r>
              <a:r>
                <a:rPr lang="en-US" altLang="id-ID" dirty="0" err="1">
                  <a:latin typeface="+mj-lt"/>
                </a:rPr>
                <a:t>sekolah</a:t>
              </a:r>
              <a:r>
                <a:rPr lang="en-US" altLang="id-ID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sz="1800" dirty="0" err="1">
                  <a:latin typeface="+mj-lt"/>
                </a:rPr>
                <a:t>Menjelaskan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sikap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bersatu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dalam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menjaga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kebersihan</a:t>
              </a:r>
              <a:r>
                <a:rPr lang="en-US" altLang="id-ID" sz="1800" dirty="0">
                  <a:latin typeface="+mj-lt"/>
                </a:rPr>
                <a:t> </a:t>
              </a:r>
              <a:r>
                <a:rPr lang="en-US" altLang="id-ID" sz="1800" dirty="0" err="1">
                  <a:latin typeface="+mj-lt"/>
                </a:rPr>
                <a:t>rumah</a:t>
              </a:r>
              <a:r>
                <a:rPr lang="en-US" altLang="id-ID" sz="1800" dirty="0">
                  <a:latin typeface="+mj-lt"/>
                </a:rPr>
                <a:t> dan </a:t>
              </a:r>
              <a:r>
                <a:rPr lang="en-US" altLang="id-ID" sz="1800" dirty="0" err="1">
                  <a:latin typeface="+mj-lt"/>
                </a:rPr>
                <a:t>sekolah</a:t>
              </a:r>
              <a:r>
                <a:rPr lang="en-US" altLang="id-ID" sz="1800" dirty="0">
                  <a:latin typeface="+mj-lt"/>
                </a:rPr>
                <a:t>.</a:t>
              </a:r>
            </a:p>
            <a:p>
              <a:pPr marL="285743" indent="-285743">
                <a:buFont typeface="Arial" panose="020B0604020202020204" pitchFamily="34" charset="0"/>
                <a:buChar char="•"/>
              </a:pPr>
              <a:r>
                <a:rPr lang="en-US" altLang="id-ID" dirty="0" err="1">
                  <a:latin typeface="+mj-lt"/>
                </a:rPr>
                <a:t>Menerapkan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sikap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 smtClean="0">
                  <a:latin typeface="+mj-lt"/>
                </a:rPr>
                <a:t>bersatu</a:t>
              </a:r>
              <a:r>
                <a:rPr lang="en-US" altLang="id-ID" dirty="0" smtClean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dalam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menjaga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kebersihan</a:t>
              </a:r>
              <a:r>
                <a:rPr lang="en-US" altLang="id-ID" dirty="0">
                  <a:latin typeface="+mj-lt"/>
                </a:rPr>
                <a:t> </a:t>
              </a:r>
              <a:r>
                <a:rPr lang="en-US" altLang="id-ID" dirty="0" err="1">
                  <a:latin typeface="+mj-lt"/>
                </a:rPr>
                <a:t>rumah</a:t>
              </a:r>
              <a:r>
                <a:rPr lang="en-US" altLang="id-ID" dirty="0">
                  <a:latin typeface="+mj-lt"/>
                </a:rPr>
                <a:t> dan </a:t>
              </a:r>
              <a:r>
                <a:rPr lang="en-US" altLang="id-ID" dirty="0" err="1">
                  <a:latin typeface="+mj-lt"/>
                </a:rPr>
                <a:t>sekolah</a:t>
              </a:r>
              <a:r>
                <a:rPr lang="en-US" altLang="id-ID" dirty="0">
                  <a:latin typeface="+mj-lt"/>
                </a:rPr>
                <a:t>.</a:t>
              </a:r>
              <a:endParaRPr lang="en-US" altLang="id-ID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9CC309-A621-42C2-8101-83FDFCFE10CE}"/>
              </a:ext>
            </a:extLst>
          </p:cNvPr>
          <p:cNvGrpSpPr/>
          <p:nvPr/>
        </p:nvGrpSpPr>
        <p:grpSpPr>
          <a:xfrm>
            <a:off x="-533400" y="224725"/>
            <a:ext cx="6629400" cy="587712"/>
            <a:chOff x="-533400" y="224725"/>
            <a:chExt cx="6629400" cy="587712"/>
          </a:xfrm>
        </p:grpSpPr>
        <p:sp>
          <p:nvSpPr>
            <p:cNvPr id="2" name="Flowchart: Stored Data 1">
              <a:extLst>
                <a:ext uri="{FF2B5EF4-FFF2-40B4-BE49-F238E27FC236}">
                  <a16:creationId xmlns:a16="http://schemas.microsoft.com/office/drawing/2014/main" xmlns="" id="{B29C84D0-12AB-4FB5-90BF-81135B44D336}"/>
                </a:ext>
              </a:extLst>
            </p:cNvPr>
            <p:cNvSpPr/>
            <p:nvPr/>
          </p:nvSpPr>
          <p:spPr>
            <a:xfrm rot="10800000">
              <a:off x="-533400" y="224725"/>
              <a:ext cx="6096000" cy="587712"/>
            </a:xfrm>
            <a:prstGeom prst="flowChartOnlineStorage">
              <a:avLst/>
            </a:prstGeom>
            <a:solidFill>
              <a:srgbClr val="00C06A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269282"/>
              <a:ext cx="55626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Persatuan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Lingkungan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Rumah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9AAE36-29C3-4DB6-BAD7-478ECC2C7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23950"/>
            <a:ext cx="3148356" cy="26611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3AD1D5-A273-4EE0-B231-83942F0F9933}"/>
              </a:ext>
            </a:extLst>
          </p:cNvPr>
          <p:cNvSpPr txBox="1"/>
          <p:nvPr/>
        </p:nvSpPr>
        <p:spPr>
          <a:xfrm>
            <a:off x="609600" y="9715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Bersatu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dan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sekitarnya</a:t>
            </a:r>
            <a:r>
              <a:rPr lang="en-US" sz="2400" dirty="0"/>
              <a:t>.</a:t>
            </a:r>
            <a:endParaRPr lang="en-ID" sz="24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9B0B991-5302-4A06-BCAE-0849E0C8D952}"/>
              </a:ext>
            </a:extLst>
          </p:cNvPr>
          <p:cNvCxnSpPr>
            <a:cxnSpLocks/>
          </p:cNvCxnSpPr>
          <p:nvPr/>
        </p:nvCxnSpPr>
        <p:spPr>
          <a:xfrm>
            <a:off x="533400" y="2724150"/>
            <a:ext cx="3962400" cy="0"/>
          </a:xfrm>
          <a:prstGeom prst="line">
            <a:avLst/>
          </a:prstGeom>
          <a:ln w="57150">
            <a:solidFill>
              <a:srgbClr val="B0CA7C"/>
            </a:solidFill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26BFDE-D3C4-48DE-966C-9C037C15A6B8}"/>
              </a:ext>
            </a:extLst>
          </p:cNvPr>
          <p:cNvSpPr txBox="1"/>
          <p:nvPr/>
        </p:nvSpPr>
        <p:spPr>
          <a:xfrm>
            <a:off x="609600" y="283089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Kita juga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menghormati</a:t>
            </a:r>
            <a:r>
              <a:rPr lang="en-US" sz="2400" dirty="0"/>
              <a:t> </a:t>
            </a:r>
            <a:r>
              <a:rPr lang="en-US" sz="2400" dirty="0" err="1"/>
              <a:t>batas-batas</a:t>
            </a:r>
            <a:r>
              <a:rPr lang="en-US" sz="2400" dirty="0"/>
              <a:t> </a:t>
            </a:r>
            <a:r>
              <a:rPr lang="en-US" sz="2400" dirty="0" err="1"/>
              <a:t>antarruangan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tetangga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0132E1-0907-4D6B-A576-60C0A225CA88}"/>
              </a:ext>
            </a:extLst>
          </p:cNvPr>
          <p:cNvSpPr txBox="1"/>
          <p:nvPr/>
        </p:nvSpPr>
        <p:spPr>
          <a:xfrm>
            <a:off x="5562600" y="37909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kakak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di </a:t>
            </a:r>
            <a:r>
              <a:rPr lang="en-US" dirty="0" err="1"/>
              <a:t>kamarnya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F721F5-473D-48D0-B020-774C1032F7BB}"/>
              </a:ext>
            </a:extLst>
          </p:cNvPr>
          <p:cNvGrpSpPr/>
          <p:nvPr/>
        </p:nvGrpSpPr>
        <p:grpSpPr>
          <a:xfrm>
            <a:off x="228600" y="0"/>
            <a:ext cx="3581400" cy="1123950"/>
            <a:chOff x="228600" y="0"/>
            <a:chExt cx="3581400" cy="11239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4369A7F-F4CC-41FE-86D1-9BE5D681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0"/>
              <a:ext cx="3581400" cy="11239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CF12D6A-972C-4FD3-B638-B9AE87A41AD7}"/>
                </a:ext>
              </a:extLst>
            </p:cNvPr>
            <p:cNvSpPr/>
            <p:nvPr/>
          </p:nvSpPr>
          <p:spPr>
            <a:xfrm>
              <a:off x="457200" y="285750"/>
              <a:ext cx="309389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latin typeface="+mj-lt"/>
                  <a:cs typeface="Arial" pitchFamily="34" charset="0"/>
                </a:rPr>
                <a:t>Bagian-Bagian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Rumah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DA0C39-35C8-49C1-8936-A63CB7FCC797}"/>
              </a:ext>
            </a:extLst>
          </p:cNvPr>
          <p:cNvSpPr txBox="1"/>
          <p:nvPr/>
        </p:nvSpPr>
        <p:spPr>
          <a:xfrm>
            <a:off x="457200" y="97155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pemakaian</a:t>
            </a:r>
            <a:r>
              <a:rPr lang="en-US" sz="2000" dirty="0"/>
              <a:t> </a:t>
            </a:r>
            <a:r>
              <a:rPr lang="en-US" sz="2000" dirty="0" err="1"/>
              <a:t>ruangan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kegunaannya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873B97-9363-42F5-BB03-55D04DA4F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657350"/>
            <a:ext cx="3810000" cy="207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B6863D-0FEC-4230-BBB9-1315BDE55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66950"/>
            <a:ext cx="2542936" cy="2408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EDBEFE-6613-4643-A98B-749C8F91FF91}"/>
              </a:ext>
            </a:extLst>
          </p:cNvPr>
          <p:cNvSpPr txBox="1"/>
          <p:nvPr/>
        </p:nvSpPr>
        <p:spPr>
          <a:xfrm>
            <a:off x="723900" y="363855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Ruang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 smtClean="0"/>
              <a:t>tamu</a:t>
            </a:r>
            <a:r>
              <a:rPr lang="en-US" smtClean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CB226A-B06F-4B41-9AF3-114E6E1B686C}"/>
              </a:ext>
            </a:extLst>
          </p:cNvPr>
          <p:cNvSpPr txBox="1"/>
          <p:nvPr/>
        </p:nvSpPr>
        <p:spPr>
          <a:xfrm>
            <a:off x="5524500" y="126742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Kamar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dan </a:t>
            </a:r>
            <a:r>
              <a:rPr lang="en-US" dirty="0" err="1"/>
              <a:t>belajar</a:t>
            </a:r>
            <a:r>
              <a:rPr lang="en-US" dirty="0"/>
              <a:t>. 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di </a:t>
            </a:r>
            <a:r>
              <a:rPr lang="en-US" dirty="0" err="1"/>
              <a:t>kamar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C59BDF-39E9-4140-96EB-FFDE9EB36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914" y="1267420"/>
            <a:ext cx="761902" cy="34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2955EB9-3699-4771-B857-688D6EABF5C6}"/>
              </a:ext>
            </a:extLst>
          </p:cNvPr>
          <p:cNvGrpSpPr/>
          <p:nvPr/>
        </p:nvGrpSpPr>
        <p:grpSpPr>
          <a:xfrm>
            <a:off x="-76200" y="47475"/>
            <a:ext cx="4724400" cy="1076475"/>
            <a:chOff x="-76200" y="47475"/>
            <a:chExt cx="4724400" cy="10764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1FA5F6E-0E97-44F8-B227-E17B41765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200" y="47475"/>
              <a:ext cx="4724400" cy="10764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C333EC5-C04A-4D80-890B-BFE08454A83D}"/>
                </a:ext>
              </a:extLst>
            </p:cNvPr>
            <p:cNvSpPr/>
            <p:nvPr/>
          </p:nvSpPr>
          <p:spPr>
            <a:xfrm>
              <a:off x="533400" y="340878"/>
              <a:ext cx="37338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 err="1">
                  <a:latin typeface="+mj-lt"/>
                  <a:cs typeface="Arial" pitchFamily="34" charset="0"/>
                </a:rPr>
                <a:t>Lingkungan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Sekitar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Rumah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CFF0DF-DACC-4127-B80D-C73DC4E4E7CC}"/>
              </a:ext>
            </a:extLst>
          </p:cNvPr>
          <p:cNvSpPr txBox="1"/>
          <p:nvPr/>
        </p:nvSpPr>
        <p:spPr>
          <a:xfrm>
            <a:off x="457200" y="97155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kerukunan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tetangga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FEDCEF-88CE-4E51-BC81-1A3946D31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64373"/>
            <a:ext cx="4429605" cy="3012377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xmlns="" id="{70BBE8AB-E18A-4D21-9B34-161BD45D30D0}"/>
              </a:ext>
            </a:extLst>
          </p:cNvPr>
          <p:cNvSpPr/>
          <p:nvPr/>
        </p:nvSpPr>
        <p:spPr>
          <a:xfrm>
            <a:off x="6019800" y="1524060"/>
            <a:ext cx="3124200" cy="2952690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Membawakan</a:t>
            </a:r>
            <a:r>
              <a:rPr lang="en-US" sz="2000" dirty="0">
                <a:solidFill>
                  <a:schemeClr val="tx1"/>
                </a:solidFill>
              </a:rPr>
              <a:t> oleh-oleh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salah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hubungan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tetangga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54F5B1-BE31-4B72-8A04-DC15CC07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28489"/>
            <a:ext cx="3066286" cy="25482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980421-9826-44E7-9000-7A290F172662}"/>
              </a:ext>
            </a:extLst>
          </p:cNvPr>
          <p:cNvGrpSpPr/>
          <p:nvPr/>
        </p:nvGrpSpPr>
        <p:grpSpPr>
          <a:xfrm>
            <a:off x="-23733" y="-16552"/>
            <a:ext cx="5891133" cy="1521502"/>
            <a:chOff x="52467" y="-16552"/>
            <a:chExt cx="5967333" cy="1521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C6118A0-8622-49EB-AC96-6E6B3CA0B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7" y="-16552"/>
              <a:ext cx="5967333" cy="15215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6DE7176-B494-4D2C-B4D6-5E86D852C986}"/>
                </a:ext>
              </a:extLst>
            </p:cNvPr>
            <p:cNvSpPr/>
            <p:nvPr/>
          </p:nvSpPr>
          <p:spPr>
            <a:xfrm>
              <a:off x="533400" y="369153"/>
              <a:ext cx="53340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400" b="1" dirty="0">
                  <a:latin typeface="+mj-lt"/>
                  <a:cs typeface="Arial" pitchFamily="34" charset="0"/>
                </a:rPr>
                <a:t>Bersatu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dalam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Menjaga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Lingkungan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Rumah</a:t>
              </a:r>
              <a:r>
                <a:rPr lang="en-US" sz="2400" b="1" dirty="0">
                  <a:latin typeface="+mj-lt"/>
                  <a:cs typeface="Arial" pitchFamily="34" charset="0"/>
                </a:rPr>
                <a:t> dan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Sekitarnya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39E259-F961-4971-A0CA-3A88D54E6C80}"/>
              </a:ext>
            </a:extLst>
          </p:cNvPr>
          <p:cNvSpPr txBox="1"/>
          <p:nvPr/>
        </p:nvSpPr>
        <p:spPr>
          <a:xfrm>
            <a:off x="457200" y="142875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A247FB-7969-41D4-A9C5-B82601D4FF03}"/>
              </a:ext>
            </a:extLst>
          </p:cNvPr>
          <p:cNvSpPr txBox="1"/>
          <p:nvPr/>
        </p:nvSpPr>
        <p:spPr>
          <a:xfrm>
            <a:off x="2057400" y="1953220"/>
            <a:ext cx="198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B30D8DB-D2F8-4B57-A193-64F4B2E71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441" y="2571750"/>
            <a:ext cx="3371517" cy="20385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4C8AA3-4165-44AE-9FBD-9899174ECEBD}"/>
              </a:ext>
            </a:extLst>
          </p:cNvPr>
          <p:cNvSpPr txBox="1"/>
          <p:nvPr/>
        </p:nvSpPr>
        <p:spPr>
          <a:xfrm>
            <a:off x="7086598" y="1752421"/>
            <a:ext cx="1981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</a:t>
            </a:r>
            <a:endParaRPr lang="en-ID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DEEE35C-5EE4-4232-9650-6A5487A929E6}"/>
              </a:ext>
            </a:extLst>
          </p:cNvPr>
          <p:cNvCxnSpPr/>
          <p:nvPr/>
        </p:nvCxnSpPr>
        <p:spPr>
          <a:xfrm>
            <a:off x="4191000" y="1928489"/>
            <a:ext cx="0" cy="2681853"/>
          </a:xfrm>
          <a:prstGeom prst="line">
            <a:avLst/>
          </a:prstGeom>
          <a:ln w="28575">
            <a:solidFill>
              <a:srgbClr val="66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F60CEA5-007A-4EA6-905A-B2CBB94CA9C6}"/>
              </a:ext>
            </a:extLst>
          </p:cNvPr>
          <p:cNvGrpSpPr/>
          <p:nvPr/>
        </p:nvGrpSpPr>
        <p:grpSpPr>
          <a:xfrm>
            <a:off x="1" y="133350"/>
            <a:ext cx="5181599" cy="1371600"/>
            <a:chOff x="1" y="133350"/>
            <a:chExt cx="5181599" cy="13716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321F5CBE-689F-4120-BF3A-9DB4ECED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33350"/>
              <a:ext cx="5181599" cy="13716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191A510-C1C9-4C14-85F4-08E2D2DBECFB}"/>
                </a:ext>
              </a:extLst>
            </p:cNvPr>
            <p:cNvSpPr/>
            <p:nvPr/>
          </p:nvSpPr>
          <p:spPr>
            <a:xfrm>
              <a:off x="451059" y="369153"/>
              <a:ext cx="44257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400" b="1" dirty="0" err="1">
                  <a:latin typeface="+mj-lt"/>
                  <a:cs typeface="Arial" pitchFamily="34" charset="0"/>
                </a:rPr>
                <a:t>Tolong-menolong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dengan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Warga</a:t>
              </a:r>
              <a:r>
                <a:rPr lang="en-US" sz="2400" b="1" dirty="0">
                  <a:latin typeface="+mj-lt"/>
                  <a:cs typeface="Arial" pitchFamily="34" charset="0"/>
                </a:rPr>
                <a:t> di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Sekitar</a:t>
              </a:r>
              <a:r>
                <a:rPr lang="en-US" sz="2400" b="1" dirty="0"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Rumah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E8DC39-87F6-49F8-AC4E-62036420B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190" y="1809750"/>
            <a:ext cx="2895600" cy="2750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5D485D-BB33-41E6-A6F5-C8F9BC95DB7C}"/>
              </a:ext>
            </a:extLst>
          </p:cNvPr>
          <p:cNvSpPr txBox="1"/>
          <p:nvPr/>
        </p:nvSpPr>
        <p:spPr>
          <a:xfrm>
            <a:off x="7467600" y="2807049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ronda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bergiliran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22D13B-E243-4ECF-A673-C08446D32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49403"/>
            <a:ext cx="3196041" cy="2527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A2DC8B-2A86-4B6E-9C77-576150D29B36}"/>
              </a:ext>
            </a:extLst>
          </p:cNvPr>
          <p:cNvSpPr txBox="1"/>
          <p:nvPr/>
        </p:nvSpPr>
        <p:spPr>
          <a:xfrm>
            <a:off x="457200" y="135255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tetangga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B5C43A-1B95-4065-B997-702874F0DEC8}"/>
              </a:ext>
            </a:extLst>
          </p:cNvPr>
          <p:cNvSpPr txBox="1"/>
          <p:nvPr/>
        </p:nvSpPr>
        <p:spPr>
          <a:xfrm>
            <a:off x="2971800" y="1877020"/>
            <a:ext cx="1616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Menjenguk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yang </a:t>
            </a:r>
            <a:r>
              <a:rPr lang="en-US" dirty="0" err="1"/>
              <a:t>sakit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0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521D54-FB95-4221-9A6B-417DFEA61FFF}"/>
              </a:ext>
            </a:extLst>
          </p:cNvPr>
          <p:cNvGrpSpPr/>
          <p:nvPr/>
        </p:nvGrpSpPr>
        <p:grpSpPr>
          <a:xfrm>
            <a:off x="-533400" y="224725"/>
            <a:ext cx="6705600" cy="587712"/>
            <a:chOff x="-533400" y="224725"/>
            <a:chExt cx="6629400" cy="587712"/>
          </a:xfrm>
        </p:grpSpPr>
        <p:sp>
          <p:nvSpPr>
            <p:cNvPr id="5" name="Flowchart: Stored Data 4">
              <a:extLst>
                <a:ext uri="{FF2B5EF4-FFF2-40B4-BE49-F238E27FC236}">
                  <a16:creationId xmlns:a16="http://schemas.microsoft.com/office/drawing/2014/main" xmlns="" id="{8CB5FDCE-51B5-492A-ADF1-D138B57D5AC7}"/>
                </a:ext>
              </a:extLst>
            </p:cNvPr>
            <p:cNvSpPr/>
            <p:nvPr/>
          </p:nvSpPr>
          <p:spPr>
            <a:xfrm rot="10800000">
              <a:off x="-533400" y="224725"/>
              <a:ext cx="6096000" cy="587712"/>
            </a:xfrm>
            <a:prstGeom prst="flowChartOnlineStorage">
              <a:avLst/>
            </a:prstGeom>
            <a:solidFill>
              <a:srgbClr val="00C06A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D7DC2F6-A41E-4F6D-A969-BDF41C10D16A}"/>
                </a:ext>
              </a:extLst>
            </p:cNvPr>
            <p:cNvSpPr/>
            <p:nvPr/>
          </p:nvSpPr>
          <p:spPr>
            <a:xfrm>
              <a:off x="533400" y="269282"/>
              <a:ext cx="556260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Persatuan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Lingkungan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Sekolah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E51A71-F9F2-48E4-82A7-0866897C2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65" y="834177"/>
            <a:ext cx="5077225" cy="3871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E062CE-8172-47E3-A42F-8210557445BF}"/>
              </a:ext>
            </a:extLst>
          </p:cNvPr>
          <p:cNvSpPr txBox="1"/>
          <p:nvPr/>
        </p:nvSpPr>
        <p:spPr>
          <a:xfrm>
            <a:off x="609600" y="104775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Bersatu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, </a:t>
            </a:r>
            <a:r>
              <a:rPr lang="en-US" sz="2400" dirty="0" err="1"/>
              <a:t>sekolah</a:t>
            </a:r>
            <a:r>
              <a:rPr lang="en-US" sz="2400" dirty="0"/>
              <a:t>, dan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46F9D5-9C29-481D-B13F-75E96DB48FDF}"/>
              </a:ext>
            </a:extLst>
          </p:cNvPr>
          <p:cNvSpPr txBox="1"/>
          <p:nvPr/>
        </p:nvSpPr>
        <p:spPr>
          <a:xfrm>
            <a:off x="609600" y="304782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teman</a:t>
            </a:r>
            <a:r>
              <a:rPr lang="en-US" sz="2400" dirty="0"/>
              <a:t> </a:t>
            </a:r>
            <a:r>
              <a:rPr lang="en-US" sz="2400" dirty="0" err="1"/>
              <a:t>sekelas</a:t>
            </a:r>
            <a:r>
              <a:rPr lang="en-US" sz="2400" dirty="0"/>
              <a:t> dan </a:t>
            </a:r>
            <a:r>
              <a:rPr lang="en-US" sz="2400" dirty="0" err="1"/>
              <a:t>kelas</a:t>
            </a:r>
            <a:r>
              <a:rPr lang="en-US" sz="2400" dirty="0"/>
              <a:t> lain.</a:t>
            </a:r>
            <a:endParaRPr lang="en-ID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E629483-E679-4CF4-ACEF-767CDCA6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47950"/>
            <a:ext cx="2438400" cy="450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006523-D761-4C6C-B781-9CCF60A000FE}"/>
              </a:ext>
            </a:extLst>
          </p:cNvPr>
          <p:cNvSpPr txBox="1"/>
          <p:nvPr/>
        </p:nvSpPr>
        <p:spPr>
          <a:xfrm>
            <a:off x="4919964" y="1113532"/>
            <a:ext cx="270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mengotori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sekolah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menghormati</a:t>
            </a:r>
            <a:r>
              <a:rPr lang="en-US" sz="1600" dirty="0"/>
              <a:t> </a:t>
            </a:r>
            <a:r>
              <a:rPr lang="en-US" sz="1600" dirty="0" err="1"/>
              <a:t>batas</a:t>
            </a:r>
            <a:r>
              <a:rPr lang="en-US" sz="1600" dirty="0"/>
              <a:t> </a:t>
            </a:r>
            <a:r>
              <a:rPr lang="en-US" sz="1600" dirty="0" err="1"/>
              <a:t>antarkelas</a:t>
            </a:r>
            <a:r>
              <a:rPr lang="en-US" sz="1600" dirty="0"/>
              <a:t>.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3758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9F60C7-BCA0-4371-8CAB-91CD297860AF}"/>
              </a:ext>
            </a:extLst>
          </p:cNvPr>
          <p:cNvGrpSpPr/>
          <p:nvPr/>
        </p:nvGrpSpPr>
        <p:grpSpPr>
          <a:xfrm>
            <a:off x="99144" y="133351"/>
            <a:ext cx="4472855" cy="914400"/>
            <a:chOff x="99144" y="133351"/>
            <a:chExt cx="4472855" cy="914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AF324A4-B0CA-4C6D-9CA3-A6897AAC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44" y="133351"/>
              <a:ext cx="4472855" cy="9144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2209779-F5D0-4FE0-BDE6-B46F471AA357}"/>
                </a:ext>
              </a:extLst>
            </p:cNvPr>
            <p:cNvSpPr/>
            <p:nvPr/>
          </p:nvSpPr>
          <p:spPr>
            <a:xfrm>
              <a:off x="457200" y="285750"/>
              <a:ext cx="3093890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latin typeface="+mj-lt"/>
                  <a:cs typeface="Arial" pitchFamily="34" charset="0"/>
                </a:rPr>
                <a:t>Bagian-Bagian </a:t>
              </a:r>
              <a:r>
                <a:rPr lang="en-US" sz="2400" b="1" dirty="0" err="1">
                  <a:latin typeface="+mj-lt"/>
                  <a:cs typeface="Arial" pitchFamily="34" charset="0"/>
                </a:rPr>
                <a:t>Sekolah</a:t>
              </a:r>
              <a:endParaRPr lang="en-US" sz="24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551046-AA8D-464A-AA83-A0A7EA080650}"/>
              </a:ext>
            </a:extLst>
          </p:cNvPr>
          <p:cNvSpPr txBox="1"/>
          <p:nvPr/>
        </p:nvSpPr>
        <p:spPr>
          <a:xfrm>
            <a:off x="457200" y="97155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pemakaian</a:t>
            </a:r>
            <a:r>
              <a:rPr lang="en-US" sz="2000" dirty="0"/>
              <a:t> </a:t>
            </a:r>
            <a:r>
              <a:rPr lang="en-US" sz="2000" dirty="0" err="1"/>
              <a:t>ruangan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kegunaannya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47931C-2F62-41A3-8CFA-CC48713B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66950"/>
            <a:ext cx="3241623" cy="2255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114EFC-E13D-4B59-8F67-4D6D653CB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665898"/>
            <a:ext cx="3420143" cy="1976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7B5CAA-6395-4A80-8B44-3333E6B3D19D}"/>
              </a:ext>
            </a:extLst>
          </p:cNvPr>
          <p:cNvSpPr txBox="1"/>
          <p:nvPr/>
        </p:nvSpPr>
        <p:spPr>
          <a:xfrm>
            <a:off x="644577" y="1486495"/>
            <a:ext cx="301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Ruang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 </a:t>
            </a:r>
            <a:r>
              <a:rPr lang="en-US" dirty="0" err="1"/>
              <a:t>Belajarlah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tertib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32CDE9-B0EE-4CB4-B5C6-E95E730A37D4}"/>
              </a:ext>
            </a:extLst>
          </p:cNvPr>
          <p:cNvSpPr txBox="1"/>
          <p:nvPr/>
        </p:nvSpPr>
        <p:spPr>
          <a:xfrm>
            <a:off x="5216577" y="1447621"/>
            <a:ext cx="301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dan </a:t>
            </a:r>
            <a:r>
              <a:rPr lang="en-US" dirty="0" err="1"/>
              <a:t>meminjam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. </a:t>
            </a:r>
            <a:r>
              <a:rPr lang="en-US" dirty="0" err="1"/>
              <a:t>Kembalikan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pinjam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xmlns="" id="{6520A6E6-4AD2-4055-A497-48A7C266F4D9}"/>
              </a:ext>
            </a:extLst>
          </p:cNvPr>
          <p:cNvSpPr/>
          <p:nvPr/>
        </p:nvSpPr>
        <p:spPr>
          <a:xfrm rot="16200000">
            <a:off x="2627955" y="2915595"/>
            <a:ext cx="4095749" cy="360059"/>
          </a:xfrm>
          <a:prstGeom prst="mathMinus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19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377</Words>
  <Application>Microsoft Office PowerPoint</Application>
  <PresentationFormat>On-screen Show (16:9)</PresentationFormat>
  <Paragraphs>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Endah Wahyuningtias</cp:lastModifiedBy>
  <cp:revision>53</cp:revision>
  <dcterms:created xsi:type="dcterms:W3CDTF">2022-01-17T01:37:52Z</dcterms:created>
  <dcterms:modified xsi:type="dcterms:W3CDTF">2022-08-15T06:52:08Z</dcterms:modified>
</cp:coreProperties>
</file>