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embeddedFontLst>
    <p:embeddedFont>
      <p:font typeface="Bilbo"/>
      <p:regular r:id="rId28"/>
    </p:embeddedFont>
    <p:embeddedFont>
      <p:font typeface="Teko"/>
      <p:regular r:id="rId29"/>
      <p:bold r:id="rId30"/>
    </p:embeddedFont>
    <p:embeddedFont>
      <p:font typeface="Ribeye"/>
      <p:regular r:id="rId31"/>
    </p:embeddedFont>
    <p:embeddedFont>
      <p:font typeface="Tahoma"/>
      <p:regular r:id="rId32"/>
      <p:bold r:id="rId33"/>
    </p:embeddedFont>
    <p:embeddedFont>
      <p:font typeface="Bodoni"/>
      <p:bold r:id="rId34"/>
      <p:boldItalic r:id="rId35"/>
    </p:embeddedFont>
    <p:embeddedFont>
      <p:font typeface="Ruge Boogie"/>
      <p:regular r:id="rId36"/>
    </p:embeddedFont>
    <p:embeddedFont>
      <p:font typeface="Baumans"/>
      <p:regular r:id="rId37"/>
    </p:embeddedFont>
    <p:embeddedFont>
      <p:font typeface="Milonga"/>
      <p:regular r:id="rId38"/>
    </p:embeddedFont>
    <p:embeddedFont>
      <p:font typeface="Sigmar One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Bilb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ek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ibeye-regular.fntdata"/><Relationship Id="rId30" Type="http://schemas.openxmlformats.org/officeDocument/2006/relationships/font" Target="fonts/Teko-bold.fntdata"/><Relationship Id="rId11" Type="http://schemas.openxmlformats.org/officeDocument/2006/relationships/slide" Target="slides/slide6.xml"/><Relationship Id="rId33" Type="http://schemas.openxmlformats.org/officeDocument/2006/relationships/font" Target="fonts/Tahoma-bold.fntdata"/><Relationship Id="rId10" Type="http://schemas.openxmlformats.org/officeDocument/2006/relationships/slide" Target="slides/slide5.xml"/><Relationship Id="rId32" Type="http://schemas.openxmlformats.org/officeDocument/2006/relationships/font" Target="fonts/Tahoma-regular.fntdata"/><Relationship Id="rId13" Type="http://schemas.openxmlformats.org/officeDocument/2006/relationships/slide" Target="slides/slide8.xml"/><Relationship Id="rId35" Type="http://schemas.openxmlformats.org/officeDocument/2006/relationships/font" Target="fonts/Bodoni-boldItalic.fntdata"/><Relationship Id="rId12" Type="http://schemas.openxmlformats.org/officeDocument/2006/relationships/slide" Target="slides/slide7.xml"/><Relationship Id="rId34" Type="http://schemas.openxmlformats.org/officeDocument/2006/relationships/font" Target="fonts/Bodoni-bold.fntdata"/><Relationship Id="rId15" Type="http://schemas.openxmlformats.org/officeDocument/2006/relationships/slide" Target="slides/slide10.xml"/><Relationship Id="rId37" Type="http://schemas.openxmlformats.org/officeDocument/2006/relationships/font" Target="fonts/Baumans-regular.fntdata"/><Relationship Id="rId14" Type="http://schemas.openxmlformats.org/officeDocument/2006/relationships/slide" Target="slides/slide9.xml"/><Relationship Id="rId36" Type="http://schemas.openxmlformats.org/officeDocument/2006/relationships/font" Target="fonts/RugeBoogie-regular.fntdata"/><Relationship Id="rId17" Type="http://schemas.openxmlformats.org/officeDocument/2006/relationships/slide" Target="slides/slide12.xml"/><Relationship Id="rId39" Type="http://schemas.openxmlformats.org/officeDocument/2006/relationships/font" Target="fonts/SigmarOne-regular.fntdata"/><Relationship Id="rId16" Type="http://schemas.openxmlformats.org/officeDocument/2006/relationships/slide" Target="slides/slide11.xml"/><Relationship Id="rId38" Type="http://schemas.openxmlformats.org/officeDocument/2006/relationships/font" Target="fonts/Milonga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2.pn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1371600" y="14478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Perkenalkan kami dari Kelompok 10..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9537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53735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Disini Kami akan membahas tentang...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381000" y="4038600"/>
            <a:ext cx="6477001" cy="1754326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BANGUN RUANG SISI LENGKUNG( BRSL)</a:t>
            </a:r>
            <a:endParaRPr b="1" i="0" sz="5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0" y="152400"/>
            <a:ext cx="6770315" cy="92333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Assalamualakim wr.wb</a:t>
            </a:r>
            <a:endParaRPr b="1" i="0" sz="54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Gambar Survei\Chicken_dances.gif"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4343400"/>
            <a:ext cx="1393825" cy="132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Volume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381000" y="609600"/>
            <a:ext cx="8229600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609600" y="838200"/>
            <a:ext cx="8229600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3200400" y="2514600"/>
            <a:ext cx="5943600" cy="286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3600" u="none">
                <a:solidFill>
                  <a:srgbClr val="D60093"/>
                </a:solidFill>
                <a:latin typeface="Federo"/>
                <a:ea typeface="Federo"/>
                <a:cs typeface="Federo"/>
                <a:sym typeface="Federo"/>
              </a:rPr>
              <a:t>Volume kerucut=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3600"/>
              <a:buFont typeface="Federo"/>
              <a:buNone/>
            </a:pPr>
            <a:r>
              <a:rPr b="1" i="0" lang="en-US" sz="3600" u="none">
                <a:solidFill>
                  <a:srgbClr val="D60093"/>
                </a:solidFill>
                <a:latin typeface="Federo"/>
                <a:ea typeface="Federo"/>
                <a:cs typeface="Federo"/>
                <a:sym typeface="Federo"/>
              </a:rPr>
              <a:t>    ⅓. Volume silinder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0" sz="3600" u="none">
              <a:solidFill>
                <a:srgbClr val="D60093"/>
              </a:solidFill>
              <a:latin typeface="Federo"/>
              <a:ea typeface="Federo"/>
              <a:cs typeface="Federo"/>
              <a:sym typeface="Federo"/>
            </a:endParaRPr>
          </a:p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3600"/>
              <a:buFont typeface="Federo"/>
              <a:buChar char="•"/>
            </a:pPr>
            <a:r>
              <a:rPr b="1" i="0" lang="en-US" sz="3600" u="none">
                <a:solidFill>
                  <a:srgbClr val="D60093"/>
                </a:solidFill>
                <a:latin typeface="Federo"/>
                <a:ea typeface="Federo"/>
                <a:cs typeface="Federo"/>
                <a:sym typeface="Federo"/>
              </a:rPr>
              <a:t>Volume Kerucut=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3600"/>
              <a:buFont typeface="Federo"/>
              <a:buNone/>
            </a:pPr>
            <a:r>
              <a:rPr b="1" i="0" lang="en-US" sz="3600" u="none">
                <a:solidFill>
                  <a:srgbClr val="D60093"/>
                </a:solidFill>
                <a:latin typeface="Federo"/>
                <a:ea typeface="Federo"/>
                <a:cs typeface="Federo"/>
                <a:sym typeface="Federo"/>
              </a:rPr>
              <a:t>	⅓</a:t>
            </a:r>
            <a:r>
              <a:rPr b="0" i="0" lang="en-US" sz="3600" u="none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  <a:t> π </a:t>
            </a:r>
            <a:r>
              <a:rPr b="1" i="0" lang="en-US" sz="3600" u="none">
                <a:solidFill>
                  <a:srgbClr val="D60093"/>
                </a:solidFill>
                <a:latin typeface="Federo"/>
                <a:ea typeface="Federo"/>
                <a:cs typeface="Federo"/>
                <a:sym typeface="Federo"/>
              </a:rPr>
              <a:t>r</a:t>
            </a:r>
            <a:r>
              <a:rPr b="0" i="0" lang="en-US" sz="3600" u="none">
                <a:solidFill>
                  <a:srgbClr val="D60093"/>
                </a:solidFill>
                <a:latin typeface="Tahoma"/>
                <a:ea typeface="Tahoma"/>
                <a:cs typeface="Tahoma"/>
                <a:sym typeface="Tahoma"/>
              </a:rPr>
              <a:t>²</a:t>
            </a:r>
            <a:r>
              <a:rPr b="1" i="0" lang="en-US" sz="3600" u="none">
                <a:solidFill>
                  <a:srgbClr val="D60093"/>
                </a:solidFill>
                <a:latin typeface="Federo"/>
                <a:ea typeface="Federo"/>
                <a:cs typeface="Federo"/>
                <a:sym typeface="Federo"/>
              </a:rPr>
              <a:t>t</a:t>
            </a:r>
            <a:endParaRPr/>
          </a:p>
        </p:txBody>
      </p:sp>
      <p:grpSp>
        <p:nvGrpSpPr>
          <p:cNvPr id="157" name="Google Shape;157;p22"/>
          <p:cNvGrpSpPr/>
          <p:nvPr/>
        </p:nvGrpSpPr>
        <p:grpSpPr>
          <a:xfrm>
            <a:off x="685800" y="1905000"/>
            <a:ext cx="1828800" cy="3048000"/>
            <a:chOff x="816" y="1056"/>
            <a:chExt cx="1152" cy="1632"/>
          </a:xfrm>
        </p:grpSpPr>
        <p:sp>
          <p:nvSpPr>
            <p:cNvPr id="158" name="Google Shape;158;p22"/>
            <p:cNvSpPr/>
            <p:nvPr/>
          </p:nvSpPr>
          <p:spPr>
            <a:xfrm>
              <a:off x="816" y="2186"/>
              <a:ext cx="1152" cy="502"/>
            </a:xfrm>
            <a:prstGeom prst="ellipse">
              <a:avLst/>
            </a:prstGeom>
            <a:solidFill>
              <a:srgbClr val="FFFF66"/>
            </a:solidFill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9" name="Google Shape;159;p22"/>
            <p:cNvCxnSpPr/>
            <p:nvPr/>
          </p:nvCxnSpPr>
          <p:spPr>
            <a:xfrm flipH="1">
              <a:off x="816" y="1056"/>
              <a:ext cx="576" cy="1318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0" name="Google Shape;160;p22"/>
            <p:cNvCxnSpPr/>
            <p:nvPr/>
          </p:nvCxnSpPr>
          <p:spPr>
            <a:xfrm>
              <a:off x="1392" y="1056"/>
              <a:ext cx="576" cy="1381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1" name="Google Shape;161;p22"/>
            <p:cNvCxnSpPr/>
            <p:nvPr/>
          </p:nvCxnSpPr>
          <p:spPr>
            <a:xfrm>
              <a:off x="1392" y="1056"/>
              <a:ext cx="0" cy="1381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2" name="Google Shape;162;p22"/>
            <p:cNvCxnSpPr/>
            <p:nvPr/>
          </p:nvCxnSpPr>
          <p:spPr>
            <a:xfrm>
              <a:off x="1392" y="2409"/>
              <a:ext cx="57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Contah soal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70C0"/>
                </a:solidFill>
                <a:latin typeface="Sigmar One"/>
                <a:ea typeface="Sigmar One"/>
                <a:cs typeface="Sigmar One"/>
                <a:sym typeface="Sigmar One"/>
              </a:rPr>
              <a:t> Jari-jari alas sebuah kerucut 8 cm dan tingginya =15 cm.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70C0"/>
                </a:solidFill>
                <a:latin typeface="Sigmar One"/>
                <a:ea typeface="Sigmar One"/>
                <a:cs typeface="Sigmar One"/>
                <a:sym typeface="Sigmar One"/>
              </a:rPr>
              <a:t>Hitunglah volum kerucut tersebut !!!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rgbClr val="0070C0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descr="D:\FolDeRnYa NaG2\Gambar Survei\Banana_love_2.gif" id="169" name="Google Shape;16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080000">
            <a:off x="5715000" y="3657600"/>
            <a:ext cx="1785937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Arial"/>
              <a:buNone/>
            </a:pPr>
            <a:r>
              <a:rPr b="0" i="0" lang="en-US" sz="60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Jawabannya Adalah</a:t>
            </a:r>
            <a:endParaRPr/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Diketahui;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  = 8 cm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  = 15 cm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Volum 	= </a:t>
            </a:r>
            <a:r>
              <a:rPr b="1" i="0" lang="en-US" sz="3200" u="none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⅓</a:t>
            </a:r>
            <a:r>
              <a:rPr b="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x πr</a:t>
            </a:r>
            <a:r>
              <a:rPr b="0" baseline="3000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        	= </a:t>
            </a:r>
            <a:r>
              <a:rPr b="1" i="0" lang="en-US" sz="3200" u="none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⅓</a:t>
            </a:r>
            <a:r>
              <a:rPr b="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x 3,14 x 8  x 8  x 15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       	= 5 x 200,96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       	= 1004,8 cm</a:t>
            </a:r>
            <a:r>
              <a:rPr b="0" baseline="3000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Jadi, volum kerucut adalah </a:t>
            </a:r>
            <a:r>
              <a:rPr b="0" i="0" lang="en-US" sz="3200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1004,8 cm</a:t>
            </a:r>
            <a:r>
              <a:rPr b="0" baseline="30000" i="0" lang="en-US" sz="3200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b="0" baseline="3000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3200" u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&#10;`&#10;&#10;JARING – JARING KECURUT&#10;T&#10;&#10;T&#10;&#10;Selimut kerucut yang&#10;berbentuk juring&#10;lingkaran&#10;&#10;Jaring – jaringnya&#10;&#10;s&#10;&#10;s&#10;&#10;s&#10;&#10;s&#10;&#10;t&#10;C1&#10;&#10;..." id="180" name="Google Shape;1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626475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uas alas Kerucut&#10;T&#10;&#10;s&#10;&#10;s&#10;&#10;Luas alas kerucut = L lingkaran&#10;πr2&#10;&#10;C1&#10;&#10;C2&#10;&#10;A&#10;&#10;r&#10;&#10;B&#10;&#10; " id="185" name="Google Shape;18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8323262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uas alas Kerucut&#10;T&#10;&#10;s&#10;&#10;s&#10;&#10;Luas alas kerucut = L lingkaran&#10;πr2&#10;&#10;C1&#10;&#10;C2&#10;&#10;A&#10;&#10;r&#10;&#10;B&#10;&#10; " id="190" name="Google Shape;19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533400"/>
            <a:ext cx="7815262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a luas permukaan&#10;kerucut&#10;L = luas selimut kerucut + luas alas kerucut&#10;L = πrs+ πr2&#10;Jadi L= πr2 + πrs atau πr(r+s)&#10;&#10; " id="195" name="Google Shape;19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81000"/>
            <a:ext cx="8221662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olum Kerucut&#10;Kerucut adalah limas yang alasnya berbentuk&#10;lingkaran Maka..&#10;Volum Kerucut = Volum Limas&#10;=&#10;=&#10;&#10; " id="200" name="Google Shape;20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8323262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 kerucut" id="205" name="Google Shape;20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57200"/>
            <a:ext cx="8524875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 kerucut" id="210" name="Google Shape;21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33400"/>
            <a:ext cx="8153400" cy="61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ctrTitle"/>
          </p:nvPr>
        </p:nvSpPr>
        <p:spPr>
          <a:xfrm>
            <a:off x="1066800" y="685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900"/>
              <a:buFont typeface="Arial"/>
              <a:buNone/>
            </a:pPr>
            <a:r>
              <a:rPr b="0" i="0" lang="en-US" sz="59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Bangun ruang sisi lengkung:</a:t>
            </a:r>
            <a:br>
              <a:rPr b="0" i="0" lang="en-US" sz="59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94" name="Google Shape;94;p14"/>
          <p:cNvSpPr txBox="1"/>
          <p:nvPr>
            <p:ph idx="1" type="subTitle"/>
          </p:nvPr>
        </p:nvSpPr>
        <p:spPr>
          <a:xfrm>
            <a:off x="533400" y="2057400"/>
            <a:ext cx="72390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6355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7300"/>
              <a:buChar char="•"/>
            </a:pPr>
            <a:r>
              <a:rPr b="0" i="0" lang="en-US" sz="73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7300" u="none">
                <a:solidFill>
                  <a:srgbClr val="D60093"/>
                </a:solidFill>
                <a:latin typeface="Bilbo"/>
                <a:ea typeface="Bilbo"/>
                <a:cs typeface="Bilbo"/>
                <a:sym typeface="Bilbo"/>
              </a:rPr>
              <a:t>KERUCUT</a:t>
            </a:r>
            <a:endParaRPr/>
          </a:p>
          <a:p>
            <a:pPr indent="-406400" lvl="0" marL="0" rtl="0" algn="ctr">
              <a:lnSpc>
                <a:spcPct val="90000"/>
              </a:lnSpc>
              <a:spcBef>
                <a:spcPts val="1280"/>
              </a:spcBef>
              <a:spcAft>
                <a:spcPts val="0"/>
              </a:spcAft>
              <a:buClr>
                <a:srgbClr val="D60093"/>
              </a:buClr>
              <a:buSzPts val="6400"/>
              <a:buChar char="•"/>
            </a:pPr>
            <a:r>
              <a:rPr b="0" i="0" lang="en-US" sz="6400" u="none">
                <a:solidFill>
                  <a:srgbClr val="D60093"/>
                </a:solidFill>
                <a:latin typeface="Bilbo"/>
                <a:ea typeface="Bilbo"/>
                <a:cs typeface="Bilbo"/>
                <a:sym typeface="Bilbo"/>
              </a:rPr>
              <a:t> TABUNG</a:t>
            </a:r>
            <a:endParaRPr/>
          </a:p>
          <a:p>
            <a:pPr indent="-406400" lvl="0" marL="0" rtl="0" algn="ctr">
              <a:lnSpc>
                <a:spcPct val="90000"/>
              </a:lnSpc>
              <a:spcBef>
                <a:spcPts val="1280"/>
              </a:spcBef>
              <a:spcAft>
                <a:spcPts val="0"/>
              </a:spcAft>
              <a:buClr>
                <a:srgbClr val="D60093"/>
              </a:buClr>
              <a:buSzPts val="6400"/>
              <a:buChar char="•"/>
            </a:pPr>
            <a:r>
              <a:rPr b="0" i="0" lang="en-US" sz="6400" u="none">
                <a:solidFill>
                  <a:srgbClr val="D60093"/>
                </a:solidFill>
                <a:latin typeface="Bilbo"/>
                <a:ea typeface="Bilbo"/>
                <a:cs typeface="Bilbo"/>
                <a:sym typeface="Bilbo"/>
              </a:rPr>
              <a:t> BOLA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 kerucut" id="215" name="Google Shape;21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81000"/>
            <a:ext cx="7848600" cy="58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 kerucut" id="220" name="Google Shape;22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8120062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 kerucut" id="225" name="Google Shape;22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533400"/>
            <a:ext cx="8077200" cy="60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9144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K E R U C U T 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1066800" y="18288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Definisi  Kerucut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376092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Unsur KERUCUT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376092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Luas KERUCUT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376092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Volume KERUCUT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1" sz="320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1" sz="320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1" sz="320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0B0F0"/>
                </a:solidFill>
                <a:latin typeface="Algerian"/>
                <a:ea typeface="Algerian"/>
                <a:cs typeface="Algerian"/>
                <a:sym typeface="Algerian"/>
              </a:rPr>
              <a:t>By: Desi Ratnasari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username.MSHOME\My Documents\smester II\icankmo2.gif" id="105" name="Google Shape;1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800" y="4724400"/>
            <a:ext cx="64008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>
            <p:ph type="title"/>
          </p:nvPr>
        </p:nvSpPr>
        <p:spPr>
          <a:xfrm>
            <a:off x="-3810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Ribeye"/>
              <a:buNone/>
            </a:pPr>
            <a:r>
              <a:rPr b="0" i="0" lang="en-US" sz="4400" u="none">
                <a:solidFill>
                  <a:srgbClr val="FFC000"/>
                </a:solidFill>
                <a:latin typeface="Ribeye"/>
                <a:ea typeface="Ribeye"/>
                <a:cs typeface="Ribeye"/>
                <a:sym typeface="Ribeye"/>
              </a:rPr>
              <a:t>Apa sih kerucut itu?????</a:t>
            </a:r>
            <a:endParaRPr/>
          </a:p>
        </p:txBody>
      </p:sp>
      <p:pic>
        <p:nvPicPr>
          <p:cNvPr descr="C:\Documents and Settings\username.MSHOME\My Documents\smester II\KERUCUT.JPG" id="107" name="Google Shape;107;p16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9400" y="14478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ctrTitle"/>
          </p:nvPr>
        </p:nvSpPr>
        <p:spPr>
          <a:xfrm>
            <a:off x="-381000" y="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Definisi Kerucut</a:t>
            </a:r>
            <a:endParaRPr/>
          </a:p>
        </p:txBody>
      </p:sp>
      <p:sp>
        <p:nvSpPr>
          <p:cNvPr id="113" name="Google Shape;113;p17"/>
          <p:cNvSpPr txBox="1"/>
          <p:nvPr>
            <p:ph idx="1" type="subTitle"/>
          </p:nvPr>
        </p:nvSpPr>
        <p:spPr>
          <a:xfrm>
            <a:off x="1066800" y="3657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b="1" i="0" lang="en-US" sz="3200" u="none">
                <a:solidFill>
                  <a:srgbClr val="7030A0"/>
                </a:solidFill>
                <a:latin typeface="Baumans"/>
                <a:ea typeface="Baumans"/>
                <a:cs typeface="Baumans"/>
                <a:sym typeface="Baumans"/>
              </a:rPr>
              <a:t>Kerucut merupakan bangun ruang sisi lengkung yang alasnya berupa lingkaran dengan panjang jari-jari r dan selimut kerucut berupa juring lingkaran</a:t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1447800"/>
            <a:ext cx="3733800" cy="1981200"/>
          </a:xfrm>
          <a:prstGeom prst="rect">
            <a:avLst/>
          </a:prstGeom>
          <a:noFill/>
          <a:ln cap="flat" cmpd="sng" w="254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:\Documents and Settings\username.MSHOME\My Documents\smester II\humor10.gif" id="115" name="Google Shape;11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1295400"/>
            <a:ext cx="2005012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Unsur-Unsur Kerucut</a:t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4572000" y="1676400"/>
            <a:ext cx="4572000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Unsur-unsur kerucut adalah sebagai berikut.</a:t>
            </a:r>
            <a:br>
              <a:rPr b="1" i="0" lang="en-US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Sisi alas berbentuk lingkaran berpusat di titik A.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AC disebut tinggi kerucut.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Jari-jari lingkaran alas, yaitu AB dan diameternya BB' = 2AB.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Sisi miring BC disebut apotema atau garis pelukis.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Selimut kerucut berupa bidang lengkung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2209800" y="4953000"/>
            <a:ext cx="45720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Kerucut memiliki 1 titik sudut, 1 rusuk dan 2 sisi . </a:t>
            </a:r>
            <a:endParaRPr/>
          </a:p>
        </p:txBody>
      </p:sp>
      <p:pic>
        <p:nvPicPr>
          <p:cNvPr descr="C:\Documents and Settings\username.MSHOME\My Documents\smester II\2.jpg" id="123" name="Google Shape;12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1600200"/>
            <a:ext cx="2057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Bodoni"/>
              <a:buNone/>
            </a:pPr>
            <a:r>
              <a:rPr b="0" i="0" lang="en-US" sz="4400" u="none">
                <a:solidFill>
                  <a:srgbClr val="00B0F0"/>
                </a:solidFill>
                <a:latin typeface="Bodoni"/>
                <a:ea typeface="Bodoni"/>
                <a:cs typeface="Bodoni"/>
                <a:sym typeface="Bodoni"/>
              </a:rPr>
              <a:t>Luas Selimut Kerucut</a:t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2400" u="none">
                <a:solidFill>
                  <a:srgbClr val="403152"/>
                </a:solidFill>
                <a:latin typeface="Ruge Boogie"/>
                <a:ea typeface="Ruge Boogie"/>
                <a:cs typeface="Ruge Boogie"/>
                <a:sym typeface="Ruge Boogie"/>
              </a:rPr>
              <a:t>  Luas selimut		= panjang busur AB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315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403152"/>
                </a:solidFill>
                <a:latin typeface="Ruge Boogie"/>
                <a:ea typeface="Ruge Boogie"/>
                <a:cs typeface="Ruge Boogie"/>
                <a:sym typeface="Ruge Boogie"/>
              </a:rPr>
              <a:t>	Luas lingkaran P	    	   keliling lingkaran P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315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403152"/>
                </a:solidFill>
                <a:latin typeface="Ruge Boogie"/>
                <a:ea typeface="Ruge Boogie"/>
                <a:cs typeface="Ruge Boogie"/>
                <a:sym typeface="Ruge Boogie"/>
              </a:rPr>
              <a:t>	L uas Selimut		= 	2</a:t>
            </a:r>
            <a:r>
              <a:rPr b="1" i="0" lang="en-US" sz="2400" u="none">
                <a:solidFill>
                  <a:srgbClr val="403152"/>
                </a:solidFill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b="1" i="0" lang="en-US" sz="2400" u="none">
                <a:solidFill>
                  <a:srgbClr val="403152"/>
                </a:solidFill>
                <a:latin typeface="Ruge Boogie"/>
                <a:ea typeface="Ruge Boogie"/>
                <a:cs typeface="Ruge Boogie"/>
                <a:sym typeface="Ruge Boogie"/>
              </a:rPr>
              <a:t>r</a:t>
            </a:r>
            <a:r>
              <a:rPr b="1" baseline="30000" i="0" lang="en-US" sz="2400" u="none">
                <a:solidFill>
                  <a:srgbClr val="403152"/>
                </a:solidFill>
                <a:latin typeface="Ruge Boogie"/>
                <a:ea typeface="Ruge Boogie"/>
                <a:cs typeface="Ruge Boogie"/>
                <a:sym typeface="Ruge Boogie"/>
              </a:rPr>
              <a:t>²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3152"/>
              </a:buClr>
              <a:buSzPts val="2400"/>
              <a:buFont typeface="Arial"/>
              <a:buNone/>
            </a:pPr>
            <a:r>
              <a:rPr b="1" baseline="30000" i="0" lang="en-US" sz="2400" u="none">
                <a:solidFill>
                  <a:srgbClr val="403152"/>
                </a:solidFill>
                <a:latin typeface="Ruge Boogie"/>
                <a:ea typeface="Ruge Boogie"/>
                <a:cs typeface="Ruge Boogie"/>
                <a:sym typeface="Ruge Boogie"/>
              </a:rPr>
              <a:t>	</a:t>
            </a:r>
            <a:r>
              <a:rPr b="1" i="0" lang="en-US" sz="2400" u="none">
                <a:solidFill>
                  <a:srgbClr val="40315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>
                <a:solidFill>
                  <a:srgbClr val="403152"/>
                </a:solidFill>
                <a:latin typeface="Ruge Boogie"/>
                <a:ea typeface="Ruge Boogie"/>
                <a:cs typeface="Ruge Boogie"/>
                <a:sym typeface="Ruge Boogie"/>
              </a:rPr>
              <a:t>	</a:t>
            </a:r>
            <a:r>
              <a:rPr b="1" i="0" lang="en-US" sz="2400" u="none">
                <a:solidFill>
                  <a:srgbClr val="403152"/>
                </a:solidFill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b="1" i="0" lang="en-US" sz="2400" u="none">
                <a:solidFill>
                  <a:srgbClr val="403152"/>
                </a:solidFill>
                <a:latin typeface="Ruge Boogie"/>
                <a:ea typeface="Ruge Boogie"/>
                <a:cs typeface="Ruge Boogie"/>
                <a:sym typeface="Ruge Boogie"/>
              </a:rPr>
              <a:t>s</a:t>
            </a:r>
            <a:r>
              <a:rPr b="1" baseline="30000" i="0" lang="en-US" sz="2400" u="none">
                <a:solidFill>
                  <a:srgbClr val="403152"/>
                </a:solidFill>
                <a:latin typeface="Ruge Boogie"/>
                <a:ea typeface="Ruge Boogie"/>
                <a:cs typeface="Ruge Boogie"/>
                <a:sym typeface="Ruge Boogie"/>
              </a:rPr>
              <a:t>²</a:t>
            </a:r>
            <a:r>
              <a:rPr b="1" i="0" lang="en-US" sz="2400" u="none">
                <a:solidFill>
                  <a:srgbClr val="40315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>
                <a:solidFill>
                  <a:srgbClr val="403152"/>
                </a:solidFill>
                <a:latin typeface="Ruge Boogie"/>
                <a:ea typeface="Ruge Boogie"/>
                <a:cs typeface="Ruge Boogie"/>
                <a:sym typeface="Ruge Boogie"/>
              </a:rPr>
              <a:t>				2</a:t>
            </a:r>
            <a:r>
              <a:rPr b="1" i="0" lang="en-US" sz="2400" u="none">
                <a:solidFill>
                  <a:srgbClr val="403152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b="1" i="0" lang="en-US" sz="2400" u="none">
                <a:solidFill>
                  <a:srgbClr val="403152"/>
                </a:solidFill>
                <a:latin typeface="Ruge Boogie"/>
                <a:ea typeface="Ruge Boogie"/>
                <a:cs typeface="Ruge Boogie"/>
                <a:sym typeface="Ruge Boogie"/>
              </a:rPr>
              <a:t>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baseline="3000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baseline="30000" i="0" lang="en-US" sz="3600" u="none">
                <a:solidFill>
                  <a:srgbClr val="FF0000"/>
                </a:solidFill>
                <a:latin typeface="Baumans"/>
                <a:ea typeface="Baumans"/>
                <a:cs typeface="Baumans"/>
                <a:sym typeface="Baumans"/>
              </a:rPr>
              <a:t>Luas selimut			= 	</a:t>
            </a:r>
            <a:r>
              <a:rPr b="0" i="0" lang="en-US" sz="36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600" u="none">
                <a:solidFill>
                  <a:srgbClr val="FF0000"/>
                </a:solidFill>
                <a:latin typeface="Baumans"/>
                <a:ea typeface="Baumans"/>
                <a:cs typeface="Baumans"/>
                <a:sym typeface="Baumans"/>
              </a:rPr>
              <a:t>r</a:t>
            </a:r>
            <a:r>
              <a:rPr b="0" i="0" lang="en-US" sz="36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b="0" i="0" lang="en-US" sz="3600" u="none">
                <a:solidFill>
                  <a:srgbClr val="FF0000"/>
                </a:solidFill>
                <a:latin typeface="Baumans"/>
                <a:ea typeface="Baumans"/>
                <a:cs typeface="Baumans"/>
                <a:sym typeface="Baumans"/>
              </a:rPr>
              <a:t>s</a:t>
            </a:r>
            <a:endParaRPr/>
          </a:p>
        </p:txBody>
      </p:sp>
      <p:cxnSp>
        <p:nvCxnSpPr>
          <p:cNvPr id="131" name="Google Shape;131;p19"/>
          <p:cNvCxnSpPr/>
          <p:nvPr/>
        </p:nvCxnSpPr>
        <p:spPr>
          <a:xfrm>
            <a:off x="838200" y="1905000"/>
            <a:ext cx="1828800" cy="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32" name="Google Shape;132;p19"/>
          <p:cNvCxnSpPr/>
          <p:nvPr/>
        </p:nvCxnSpPr>
        <p:spPr>
          <a:xfrm>
            <a:off x="4495800" y="2057400"/>
            <a:ext cx="2057400" cy="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33" name="Google Shape;133;p19"/>
          <p:cNvCxnSpPr/>
          <p:nvPr/>
        </p:nvCxnSpPr>
        <p:spPr>
          <a:xfrm>
            <a:off x="838200" y="2971800"/>
            <a:ext cx="1828800" cy="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34" name="Google Shape;134;p19"/>
          <p:cNvCxnSpPr/>
          <p:nvPr/>
        </p:nvCxnSpPr>
        <p:spPr>
          <a:xfrm>
            <a:off x="4572000" y="2895600"/>
            <a:ext cx="1828800" cy="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Contoh soal !!!!!</a:t>
            </a:r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FF0000"/>
                </a:solidFill>
                <a:latin typeface="Milonga"/>
                <a:ea typeface="Milonga"/>
                <a:cs typeface="Milonga"/>
                <a:sym typeface="Milonga"/>
              </a:rPr>
              <a:t>Sebuah kerucut mempunyai alas berbentuk lingkaran dengan diameter 12cm. Apabila panjang garis pelukisnya 10cm,hitunglah luas selimut kerucut tersebut??</a:t>
            </a:r>
            <a:endParaRPr/>
          </a:p>
        </p:txBody>
      </p:sp>
      <p:pic>
        <p:nvPicPr>
          <p:cNvPr descr="C:\Documents and Settings\username.MSHOME\My Documents\smester II\icankmo2.gif" id="141" name="Google Shape;14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4267200"/>
            <a:ext cx="51816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b="0" i="0" lang="en-US" sz="6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Answer !!!!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2362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070C0"/>
                </a:solidFill>
                <a:latin typeface="Teko"/>
                <a:ea typeface="Teko"/>
                <a:cs typeface="Teko"/>
                <a:sym typeface="Teko"/>
              </a:rPr>
              <a:t>Diketahui: d=12 cm→½d= 6cm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070C0"/>
                </a:solidFill>
                <a:latin typeface="Teko"/>
                <a:ea typeface="Teko"/>
                <a:cs typeface="Teko"/>
                <a:sym typeface="Teko"/>
              </a:rPr>
              <a:t>			s= 10 cm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070C0"/>
                </a:solidFill>
                <a:latin typeface="Teko"/>
                <a:ea typeface="Teko"/>
                <a:cs typeface="Teko"/>
                <a:sym typeface="Teko"/>
              </a:rPr>
              <a:t>Luas selimut Kerucut=</a:t>
            </a:r>
            <a:r>
              <a:rPr b="0" i="0" lang="en-US" sz="32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b="0" i="0" lang="en-US" sz="3200" u="none">
                <a:solidFill>
                  <a:srgbClr val="0070C0"/>
                </a:solidFill>
                <a:latin typeface="Teko"/>
                <a:ea typeface="Teko"/>
                <a:cs typeface="Teko"/>
                <a:sym typeface="Teko"/>
              </a:rPr>
              <a:t>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070C0"/>
                </a:solidFill>
                <a:latin typeface="Teko"/>
                <a:ea typeface="Teko"/>
                <a:cs typeface="Teko"/>
                <a:sym typeface="Teko"/>
              </a:rPr>
              <a:t>				        = 3,14</a:t>
            </a:r>
            <a:r>
              <a:rPr b="0" i="0" lang="en-US" sz="32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Х</a:t>
            </a:r>
            <a:r>
              <a:rPr b="0" i="0" lang="en-US" sz="3200" u="none">
                <a:solidFill>
                  <a:srgbClr val="0070C0"/>
                </a:solidFill>
                <a:latin typeface="Teko"/>
                <a:ea typeface="Teko"/>
                <a:cs typeface="Teko"/>
                <a:sym typeface="Teko"/>
              </a:rPr>
              <a:t>6</a:t>
            </a:r>
            <a:r>
              <a:rPr b="0" i="0" lang="en-US" sz="32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Х</a:t>
            </a:r>
            <a:r>
              <a:rPr b="0" i="0" lang="en-US" sz="3200" u="none">
                <a:solidFill>
                  <a:srgbClr val="0070C0"/>
                </a:solidFill>
                <a:latin typeface="Teko"/>
                <a:ea typeface="Teko"/>
                <a:cs typeface="Teko"/>
                <a:sym typeface="Teko"/>
              </a:rPr>
              <a:t>10cm²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070C0"/>
                </a:solidFill>
                <a:latin typeface="Teko"/>
                <a:ea typeface="Teko"/>
                <a:cs typeface="Teko"/>
                <a:sym typeface="Teko"/>
              </a:rPr>
              <a:t>				        = 188,4 cm²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