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72" r:id="rId5"/>
    <p:sldId id="273" r:id="rId6"/>
    <p:sldId id="274" r:id="rId7"/>
    <p:sldId id="275" r:id="rId8"/>
    <p:sldId id="391" r:id="rId9"/>
    <p:sldId id="390" r:id="rId10"/>
    <p:sldId id="276" r:id="rId11"/>
    <p:sldId id="277" r:id="rId12"/>
    <p:sldId id="388" r:id="rId13"/>
    <p:sldId id="389"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011"/>
    <a:srgbClr val="BFD101"/>
    <a:srgbClr val="00C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03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D4878-BAAF-4AE1-8B27-79797E241103}"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id-ID"/>
        </a:p>
      </dgm:t>
    </dgm:pt>
    <dgm:pt modelId="{B1C98CC1-2547-4B03-84D4-1711B5BE8927}">
      <dgm:prSet phldrT="[Text]" custT="1"/>
      <dgm:spPr/>
      <dgm:t>
        <a:bodyPr/>
        <a:lstStyle/>
        <a:p>
          <a:r>
            <a:rPr lang="id-ID" sz="1900" dirty="0">
              <a:solidFill>
                <a:schemeClr val="tx1"/>
              </a:solidFill>
            </a:rPr>
            <a:t>Catatlah informasi penting dari cerita, seperti tokoh dan sifatnya; peristiwa yang terjadi; tempat, waktu, dan suasana kejadian; serta permasalahan yang dialami tokoh.</a:t>
          </a:r>
        </a:p>
      </dgm:t>
    </dgm:pt>
    <dgm:pt modelId="{43430391-9A8C-4838-ADD5-93AFB3EB2CC9}" type="parTrans" cxnId="{A55485AF-6A82-4CBE-A2FC-5370B331BBF3}">
      <dgm:prSet/>
      <dgm:spPr/>
      <dgm:t>
        <a:bodyPr/>
        <a:lstStyle/>
        <a:p>
          <a:endParaRPr lang="id-ID" sz="1900">
            <a:solidFill>
              <a:schemeClr val="tx1"/>
            </a:solidFill>
          </a:endParaRPr>
        </a:p>
      </dgm:t>
    </dgm:pt>
    <dgm:pt modelId="{73A77FD6-D9CB-44D2-9229-CDFF811299C4}" type="sibTrans" cxnId="{A55485AF-6A82-4CBE-A2FC-5370B331BBF3}">
      <dgm:prSet/>
      <dgm:spPr/>
      <dgm:t>
        <a:bodyPr/>
        <a:lstStyle/>
        <a:p>
          <a:endParaRPr lang="id-ID" sz="1900">
            <a:solidFill>
              <a:schemeClr val="tx1"/>
            </a:solidFill>
          </a:endParaRPr>
        </a:p>
      </dgm:t>
    </dgm:pt>
    <dgm:pt modelId="{D22A5248-E127-4246-95E9-7A5EC7A7BB80}">
      <dgm:prSet phldrT="[Text]" custT="1"/>
      <dgm:spPr/>
      <dgm:t>
        <a:bodyPr/>
        <a:lstStyle/>
        <a:p>
          <a:r>
            <a:rPr lang="id-ID" sz="1900" dirty="0">
              <a:solidFill>
                <a:schemeClr val="tx1"/>
              </a:solidFill>
            </a:rPr>
            <a:t>Jawablah pertanyaan yang diberikan.</a:t>
          </a:r>
        </a:p>
      </dgm:t>
    </dgm:pt>
    <dgm:pt modelId="{CA820004-4590-4EE5-8809-CE311B2C97A4}" type="parTrans" cxnId="{A4595ADA-3521-4C9A-9020-6AB49D7427EF}">
      <dgm:prSet/>
      <dgm:spPr/>
      <dgm:t>
        <a:bodyPr/>
        <a:lstStyle/>
        <a:p>
          <a:endParaRPr lang="id-ID" sz="1900">
            <a:solidFill>
              <a:schemeClr val="tx1"/>
            </a:solidFill>
          </a:endParaRPr>
        </a:p>
      </dgm:t>
    </dgm:pt>
    <dgm:pt modelId="{3CB361ED-2C19-4CD7-A210-E31B3ED93AA5}" type="sibTrans" cxnId="{A4595ADA-3521-4C9A-9020-6AB49D7427EF}">
      <dgm:prSet/>
      <dgm:spPr/>
      <dgm:t>
        <a:bodyPr/>
        <a:lstStyle/>
        <a:p>
          <a:endParaRPr lang="id-ID" sz="1900">
            <a:solidFill>
              <a:schemeClr val="tx1"/>
            </a:solidFill>
          </a:endParaRPr>
        </a:p>
      </dgm:t>
    </dgm:pt>
    <dgm:pt modelId="{1965D7B8-1C4E-4A98-8932-0B81EA08CCD0}">
      <dgm:prSet phldrT="[Text]" custT="1"/>
      <dgm:spPr/>
      <dgm:t>
        <a:bodyPr/>
        <a:lstStyle/>
        <a:p>
          <a:r>
            <a:rPr lang="id-ID" sz="1900" dirty="0">
              <a:solidFill>
                <a:schemeClr val="tx1"/>
              </a:solidFill>
            </a:rPr>
            <a:t>Bacalah cerita dengan saksama.</a:t>
          </a:r>
        </a:p>
      </dgm:t>
    </dgm:pt>
    <dgm:pt modelId="{0A885094-5723-4EDD-9052-8CB825A88DA0}" type="sibTrans" cxnId="{6B78B9A1-2F38-44E9-AB71-649BCFB0504E}">
      <dgm:prSet/>
      <dgm:spPr/>
      <dgm:t>
        <a:bodyPr/>
        <a:lstStyle/>
        <a:p>
          <a:endParaRPr lang="id-ID" sz="1900">
            <a:solidFill>
              <a:schemeClr val="tx1"/>
            </a:solidFill>
          </a:endParaRPr>
        </a:p>
      </dgm:t>
    </dgm:pt>
    <dgm:pt modelId="{CCF9DB87-A743-4D60-9772-381BADFC5992}" type="parTrans" cxnId="{6B78B9A1-2F38-44E9-AB71-649BCFB0504E}">
      <dgm:prSet/>
      <dgm:spPr/>
      <dgm:t>
        <a:bodyPr/>
        <a:lstStyle/>
        <a:p>
          <a:endParaRPr lang="id-ID" sz="1900">
            <a:solidFill>
              <a:schemeClr val="tx1"/>
            </a:solidFill>
          </a:endParaRPr>
        </a:p>
      </dgm:t>
    </dgm:pt>
    <dgm:pt modelId="{FBFAB7FB-F006-4BE8-8A2E-23A39BC992D8}" type="pres">
      <dgm:prSet presAssocID="{318D4878-BAAF-4AE1-8B27-79797E241103}" presName="Name0" presStyleCnt="0">
        <dgm:presLayoutVars>
          <dgm:dir/>
          <dgm:animLvl val="lvl"/>
          <dgm:resizeHandles val="exact"/>
        </dgm:presLayoutVars>
      </dgm:prSet>
      <dgm:spPr/>
    </dgm:pt>
    <dgm:pt modelId="{842D9260-F591-4300-A8A1-2E2C0B1AFBC8}" type="pres">
      <dgm:prSet presAssocID="{D22A5248-E127-4246-95E9-7A5EC7A7BB80}" presName="boxAndChildren" presStyleCnt="0"/>
      <dgm:spPr/>
    </dgm:pt>
    <dgm:pt modelId="{B01027B1-2422-4DB2-AF66-A07EF4E46603}" type="pres">
      <dgm:prSet presAssocID="{D22A5248-E127-4246-95E9-7A5EC7A7BB80}" presName="parentTextBox" presStyleLbl="node1" presStyleIdx="0" presStyleCnt="3"/>
      <dgm:spPr/>
    </dgm:pt>
    <dgm:pt modelId="{43854CB0-E73A-4B61-86B3-3608BC066059}" type="pres">
      <dgm:prSet presAssocID="{73A77FD6-D9CB-44D2-9229-CDFF811299C4}" presName="sp" presStyleCnt="0"/>
      <dgm:spPr/>
    </dgm:pt>
    <dgm:pt modelId="{84A4075E-F918-4561-A509-60BABEEB4CCB}" type="pres">
      <dgm:prSet presAssocID="{B1C98CC1-2547-4B03-84D4-1711B5BE8927}" presName="arrowAndChildren" presStyleCnt="0"/>
      <dgm:spPr/>
    </dgm:pt>
    <dgm:pt modelId="{D112CFED-7236-4F0A-B14B-E629E9B54497}" type="pres">
      <dgm:prSet presAssocID="{B1C98CC1-2547-4B03-84D4-1711B5BE8927}" presName="parentTextArrow" presStyleLbl="node1" presStyleIdx="1" presStyleCnt="3" custLinFactNeighborY="188"/>
      <dgm:spPr/>
    </dgm:pt>
    <dgm:pt modelId="{2F55125A-608E-4925-B3DF-4112BECEAE2A}" type="pres">
      <dgm:prSet presAssocID="{0A885094-5723-4EDD-9052-8CB825A88DA0}" presName="sp" presStyleCnt="0"/>
      <dgm:spPr/>
    </dgm:pt>
    <dgm:pt modelId="{6378F541-8645-4DC6-809F-1C4E9B27FBC5}" type="pres">
      <dgm:prSet presAssocID="{1965D7B8-1C4E-4A98-8932-0B81EA08CCD0}" presName="arrowAndChildren" presStyleCnt="0"/>
      <dgm:spPr/>
    </dgm:pt>
    <dgm:pt modelId="{420D9E24-447A-4F6F-8569-52D5DEA4CCF6}" type="pres">
      <dgm:prSet presAssocID="{1965D7B8-1C4E-4A98-8932-0B81EA08CCD0}" presName="parentTextArrow" presStyleLbl="node1" presStyleIdx="2" presStyleCnt="3" custScaleY="82967"/>
      <dgm:spPr/>
    </dgm:pt>
  </dgm:ptLst>
  <dgm:cxnLst>
    <dgm:cxn modelId="{72E78622-530B-440B-96E8-545D1F10CD64}" type="presOf" srcId="{1965D7B8-1C4E-4A98-8932-0B81EA08CCD0}" destId="{420D9E24-447A-4F6F-8569-52D5DEA4CCF6}" srcOrd="0" destOrd="0" presId="urn:microsoft.com/office/officeart/2005/8/layout/process4"/>
    <dgm:cxn modelId="{FD671969-6D92-45D5-8E16-74256714B1F0}" type="presOf" srcId="{318D4878-BAAF-4AE1-8B27-79797E241103}" destId="{FBFAB7FB-F006-4BE8-8A2E-23A39BC992D8}" srcOrd="0" destOrd="0" presId="urn:microsoft.com/office/officeart/2005/8/layout/process4"/>
    <dgm:cxn modelId="{6B78B9A1-2F38-44E9-AB71-649BCFB0504E}" srcId="{318D4878-BAAF-4AE1-8B27-79797E241103}" destId="{1965D7B8-1C4E-4A98-8932-0B81EA08CCD0}" srcOrd="0" destOrd="0" parTransId="{CCF9DB87-A743-4D60-9772-381BADFC5992}" sibTransId="{0A885094-5723-4EDD-9052-8CB825A88DA0}"/>
    <dgm:cxn modelId="{A55485AF-6A82-4CBE-A2FC-5370B331BBF3}" srcId="{318D4878-BAAF-4AE1-8B27-79797E241103}" destId="{B1C98CC1-2547-4B03-84D4-1711B5BE8927}" srcOrd="1" destOrd="0" parTransId="{43430391-9A8C-4838-ADD5-93AFB3EB2CC9}" sibTransId="{73A77FD6-D9CB-44D2-9229-CDFF811299C4}"/>
    <dgm:cxn modelId="{C0F497C6-A577-4FC0-9562-30BA3FD2F2F5}" type="presOf" srcId="{B1C98CC1-2547-4B03-84D4-1711B5BE8927}" destId="{D112CFED-7236-4F0A-B14B-E629E9B54497}" srcOrd="0" destOrd="0" presId="urn:microsoft.com/office/officeart/2005/8/layout/process4"/>
    <dgm:cxn modelId="{A4595ADA-3521-4C9A-9020-6AB49D7427EF}" srcId="{318D4878-BAAF-4AE1-8B27-79797E241103}" destId="{D22A5248-E127-4246-95E9-7A5EC7A7BB80}" srcOrd="2" destOrd="0" parTransId="{CA820004-4590-4EE5-8809-CE311B2C97A4}" sibTransId="{3CB361ED-2C19-4CD7-A210-E31B3ED93AA5}"/>
    <dgm:cxn modelId="{632CA3DE-2EBA-44FC-AC35-D85890A2DAFF}" type="presOf" srcId="{D22A5248-E127-4246-95E9-7A5EC7A7BB80}" destId="{B01027B1-2422-4DB2-AF66-A07EF4E46603}" srcOrd="0" destOrd="0" presId="urn:microsoft.com/office/officeart/2005/8/layout/process4"/>
    <dgm:cxn modelId="{066B9396-2A75-4E58-896E-93376ADE68FB}" type="presParOf" srcId="{FBFAB7FB-F006-4BE8-8A2E-23A39BC992D8}" destId="{842D9260-F591-4300-A8A1-2E2C0B1AFBC8}" srcOrd="0" destOrd="0" presId="urn:microsoft.com/office/officeart/2005/8/layout/process4"/>
    <dgm:cxn modelId="{905CD0DA-0CD5-4E02-AE0C-E94B7781393C}" type="presParOf" srcId="{842D9260-F591-4300-A8A1-2E2C0B1AFBC8}" destId="{B01027B1-2422-4DB2-AF66-A07EF4E46603}" srcOrd="0" destOrd="0" presId="urn:microsoft.com/office/officeart/2005/8/layout/process4"/>
    <dgm:cxn modelId="{88ADC02B-1A48-4F51-A332-7ECF88B7869D}" type="presParOf" srcId="{FBFAB7FB-F006-4BE8-8A2E-23A39BC992D8}" destId="{43854CB0-E73A-4B61-86B3-3608BC066059}" srcOrd="1" destOrd="0" presId="urn:microsoft.com/office/officeart/2005/8/layout/process4"/>
    <dgm:cxn modelId="{BD313E5A-AECA-40B3-B712-A659C97C4AB4}" type="presParOf" srcId="{FBFAB7FB-F006-4BE8-8A2E-23A39BC992D8}" destId="{84A4075E-F918-4561-A509-60BABEEB4CCB}" srcOrd="2" destOrd="0" presId="urn:microsoft.com/office/officeart/2005/8/layout/process4"/>
    <dgm:cxn modelId="{DCA76393-A7E9-4F7D-9BD4-A1A77A87CCFC}" type="presParOf" srcId="{84A4075E-F918-4561-A509-60BABEEB4CCB}" destId="{D112CFED-7236-4F0A-B14B-E629E9B54497}" srcOrd="0" destOrd="0" presId="urn:microsoft.com/office/officeart/2005/8/layout/process4"/>
    <dgm:cxn modelId="{37C38C3A-9511-48CE-A445-EA98A8B1AB10}" type="presParOf" srcId="{FBFAB7FB-F006-4BE8-8A2E-23A39BC992D8}" destId="{2F55125A-608E-4925-B3DF-4112BECEAE2A}" srcOrd="3" destOrd="0" presId="urn:microsoft.com/office/officeart/2005/8/layout/process4"/>
    <dgm:cxn modelId="{D9D5C95F-A217-49DB-B0AC-DBD8B596C2A5}" type="presParOf" srcId="{FBFAB7FB-F006-4BE8-8A2E-23A39BC992D8}" destId="{6378F541-8645-4DC6-809F-1C4E9B27FBC5}" srcOrd="4" destOrd="0" presId="urn:microsoft.com/office/officeart/2005/8/layout/process4"/>
    <dgm:cxn modelId="{A19F8F66-EBFD-48BB-980E-A56EFE6E0D81}" type="presParOf" srcId="{6378F541-8645-4DC6-809F-1C4E9B27FBC5}" destId="{420D9E24-447A-4F6F-8569-52D5DEA4CCF6}"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8D4878-BAAF-4AE1-8B27-79797E241103}"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id-ID"/>
        </a:p>
      </dgm:t>
    </dgm:pt>
    <dgm:pt modelId="{B1C98CC1-2547-4B03-84D4-1711B5BE8927}">
      <dgm:prSet phldrT="[Text]" custT="1"/>
      <dgm:spPr/>
      <dgm:t>
        <a:bodyPr/>
        <a:lstStyle/>
        <a:p>
          <a:r>
            <a:rPr lang="id-ID" sz="2000" dirty="0">
              <a:solidFill>
                <a:schemeClr val="tx1"/>
              </a:solidFill>
            </a:rPr>
            <a:t>Bukalah KBBI dan carilah kata tersebut.</a:t>
          </a:r>
        </a:p>
      </dgm:t>
    </dgm:pt>
    <dgm:pt modelId="{43430391-9A8C-4838-ADD5-93AFB3EB2CC9}" type="parTrans" cxnId="{A55485AF-6A82-4CBE-A2FC-5370B331BBF3}">
      <dgm:prSet/>
      <dgm:spPr/>
      <dgm:t>
        <a:bodyPr/>
        <a:lstStyle/>
        <a:p>
          <a:endParaRPr lang="id-ID" sz="2000">
            <a:solidFill>
              <a:schemeClr val="tx1"/>
            </a:solidFill>
          </a:endParaRPr>
        </a:p>
      </dgm:t>
    </dgm:pt>
    <dgm:pt modelId="{73A77FD6-D9CB-44D2-9229-CDFF811299C4}" type="sibTrans" cxnId="{A55485AF-6A82-4CBE-A2FC-5370B331BBF3}">
      <dgm:prSet/>
      <dgm:spPr/>
      <dgm:t>
        <a:bodyPr/>
        <a:lstStyle/>
        <a:p>
          <a:endParaRPr lang="id-ID" sz="2000">
            <a:solidFill>
              <a:schemeClr val="tx1"/>
            </a:solidFill>
          </a:endParaRPr>
        </a:p>
      </dgm:t>
    </dgm:pt>
    <dgm:pt modelId="{D22A5248-E127-4246-95E9-7A5EC7A7BB80}">
      <dgm:prSet phldrT="[Text]" custT="1"/>
      <dgm:spPr/>
      <dgm:t>
        <a:bodyPr/>
        <a:lstStyle/>
        <a:p>
          <a:r>
            <a:rPr lang="id-ID" sz="2000" dirty="0">
              <a:solidFill>
                <a:schemeClr val="tx1"/>
              </a:solidFill>
            </a:rPr>
            <a:t>Temukan maknanya yang terletak di samping kata tersebut.</a:t>
          </a:r>
        </a:p>
      </dgm:t>
    </dgm:pt>
    <dgm:pt modelId="{CA820004-4590-4EE5-8809-CE311B2C97A4}" type="parTrans" cxnId="{A4595ADA-3521-4C9A-9020-6AB49D7427EF}">
      <dgm:prSet/>
      <dgm:spPr/>
      <dgm:t>
        <a:bodyPr/>
        <a:lstStyle/>
        <a:p>
          <a:endParaRPr lang="id-ID" sz="2000">
            <a:solidFill>
              <a:schemeClr val="tx1"/>
            </a:solidFill>
          </a:endParaRPr>
        </a:p>
      </dgm:t>
    </dgm:pt>
    <dgm:pt modelId="{3CB361ED-2C19-4CD7-A210-E31B3ED93AA5}" type="sibTrans" cxnId="{A4595ADA-3521-4C9A-9020-6AB49D7427EF}">
      <dgm:prSet/>
      <dgm:spPr/>
      <dgm:t>
        <a:bodyPr/>
        <a:lstStyle/>
        <a:p>
          <a:endParaRPr lang="id-ID" sz="2000">
            <a:solidFill>
              <a:schemeClr val="tx1"/>
            </a:solidFill>
          </a:endParaRPr>
        </a:p>
      </dgm:t>
    </dgm:pt>
    <dgm:pt modelId="{1965D7B8-1C4E-4A98-8932-0B81EA08CCD0}">
      <dgm:prSet phldrT="[Text]" custT="1"/>
      <dgm:spPr/>
      <dgm:t>
        <a:bodyPr/>
        <a:lstStyle/>
        <a:p>
          <a:r>
            <a:rPr lang="id-ID" sz="2000" dirty="0">
              <a:solidFill>
                <a:schemeClr val="tx1"/>
              </a:solidFill>
            </a:rPr>
            <a:t>Cermati</a:t>
          </a:r>
          <a:r>
            <a:rPr lang="en-US" sz="2000" dirty="0" err="1">
              <a:solidFill>
                <a:schemeClr val="tx1"/>
              </a:solidFill>
            </a:rPr>
            <a:t>lah</a:t>
          </a:r>
          <a:r>
            <a:rPr lang="id-ID" sz="2000" dirty="0">
              <a:solidFill>
                <a:schemeClr val="tx1"/>
              </a:solidFill>
            </a:rPr>
            <a:t> kata yang akan dicari maknanya. Jika kata tersebut memiliki imbuhan, carilah kata dasarnya.</a:t>
          </a:r>
        </a:p>
      </dgm:t>
    </dgm:pt>
    <dgm:pt modelId="{0A885094-5723-4EDD-9052-8CB825A88DA0}" type="sibTrans" cxnId="{6B78B9A1-2F38-44E9-AB71-649BCFB0504E}">
      <dgm:prSet/>
      <dgm:spPr/>
      <dgm:t>
        <a:bodyPr/>
        <a:lstStyle/>
        <a:p>
          <a:endParaRPr lang="id-ID" sz="2000">
            <a:solidFill>
              <a:schemeClr val="tx1"/>
            </a:solidFill>
          </a:endParaRPr>
        </a:p>
      </dgm:t>
    </dgm:pt>
    <dgm:pt modelId="{CCF9DB87-A743-4D60-9772-381BADFC5992}" type="parTrans" cxnId="{6B78B9A1-2F38-44E9-AB71-649BCFB0504E}">
      <dgm:prSet/>
      <dgm:spPr/>
      <dgm:t>
        <a:bodyPr/>
        <a:lstStyle/>
        <a:p>
          <a:endParaRPr lang="id-ID" sz="2000">
            <a:solidFill>
              <a:schemeClr val="tx1"/>
            </a:solidFill>
          </a:endParaRPr>
        </a:p>
      </dgm:t>
    </dgm:pt>
    <dgm:pt modelId="{FBFAB7FB-F006-4BE8-8A2E-23A39BC992D8}" type="pres">
      <dgm:prSet presAssocID="{318D4878-BAAF-4AE1-8B27-79797E241103}" presName="Name0" presStyleCnt="0">
        <dgm:presLayoutVars>
          <dgm:dir/>
          <dgm:animLvl val="lvl"/>
          <dgm:resizeHandles val="exact"/>
        </dgm:presLayoutVars>
      </dgm:prSet>
      <dgm:spPr/>
    </dgm:pt>
    <dgm:pt modelId="{842D9260-F591-4300-A8A1-2E2C0B1AFBC8}" type="pres">
      <dgm:prSet presAssocID="{D22A5248-E127-4246-95E9-7A5EC7A7BB80}" presName="boxAndChildren" presStyleCnt="0"/>
      <dgm:spPr/>
    </dgm:pt>
    <dgm:pt modelId="{B01027B1-2422-4DB2-AF66-A07EF4E46603}" type="pres">
      <dgm:prSet presAssocID="{D22A5248-E127-4246-95E9-7A5EC7A7BB80}" presName="parentTextBox" presStyleLbl="node1" presStyleIdx="0" presStyleCnt="3"/>
      <dgm:spPr/>
    </dgm:pt>
    <dgm:pt modelId="{43854CB0-E73A-4B61-86B3-3608BC066059}" type="pres">
      <dgm:prSet presAssocID="{73A77FD6-D9CB-44D2-9229-CDFF811299C4}" presName="sp" presStyleCnt="0"/>
      <dgm:spPr/>
    </dgm:pt>
    <dgm:pt modelId="{84A4075E-F918-4561-A509-60BABEEB4CCB}" type="pres">
      <dgm:prSet presAssocID="{B1C98CC1-2547-4B03-84D4-1711B5BE8927}" presName="arrowAndChildren" presStyleCnt="0"/>
      <dgm:spPr/>
    </dgm:pt>
    <dgm:pt modelId="{D112CFED-7236-4F0A-B14B-E629E9B54497}" type="pres">
      <dgm:prSet presAssocID="{B1C98CC1-2547-4B03-84D4-1711B5BE8927}" presName="parentTextArrow" presStyleLbl="node1" presStyleIdx="1" presStyleCnt="3" custLinFactNeighborY="188"/>
      <dgm:spPr/>
    </dgm:pt>
    <dgm:pt modelId="{2F55125A-608E-4925-B3DF-4112BECEAE2A}" type="pres">
      <dgm:prSet presAssocID="{0A885094-5723-4EDD-9052-8CB825A88DA0}" presName="sp" presStyleCnt="0"/>
      <dgm:spPr/>
    </dgm:pt>
    <dgm:pt modelId="{6378F541-8645-4DC6-809F-1C4E9B27FBC5}" type="pres">
      <dgm:prSet presAssocID="{1965D7B8-1C4E-4A98-8932-0B81EA08CCD0}" presName="arrowAndChildren" presStyleCnt="0"/>
      <dgm:spPr/>
    </dgm:pt>
    <dgm:pt modelId="{420D9E24-447A-4F6F-8569-52D5DEA4CCF6}" type="pres">
      <dgm:prSet presAssocID="{1965D7B8-1C4E-4A98-8932-0B81EA08CCD0}" presName="parentTextArrow" presStyleLbl="node1" presStyleIdx="2" presStyleCnt="3" custScaleY="82967"/>
      <dgm:spPr/>
    </dgm:pt>
  </dgm:ptLst>
  <dgm:cxnLst>
    <dgm:cxn modelId="{D98CC403-02E0-4086-A1C3-77BD352E66AE}" type="presOf" srcId="{B1C98CC1-2547-4B03-84D4-1711B5BE8927}" destId="{D112CFED-7236-4F0A-B14B-E629E9B54497}" srcOrd="0" destOrd="0" presId="urn:microsoft.com/office/officeart/2005/8/layout/process4"/>
    <dgm:cxn modelId="{1538E485-0041-4A2E-80DE-98125E3C0289}" type="presOf" srcId="{D22A5248-E127-4246-95E9-7A5EC7A7BB80}" destId="{B01027B1-2422-4DB2-AF66-A07EF4E46603}" srcOrd="0" destOrd="0" presId="urn:microsoft.com/office/officeart/2005/8/layout/process4"/>
    <dgm:cxn modelId="{FB9AA69B-9BB2-4183-986A-7264EC989DBA}" type="presOf" srcId="{1965D7B8-1C4E-4A98-8932-0B81EA08CCD0}" destId="{420D9E24-447A-4F6F-8569-52D5DEA4CCF6}" srcOrd="0" destOrd="0" presId="urn:microsoft.com/office/officeart/2005/8/layout/process4"/>
    <dgm:cxn modelId="{6B78B9A1-2F38-44E9-AB71-649BCFB0504E}" srcId="{318D4878-BAAF-4AE1-8B27-79797E241103}" destId="{1965D7B8-1C4E-4A98-8932-0B81EA08CCD0}" srcOrd="0" destOrd="0" parTransId="{CCF9DB87-A743-4D60-9772-381BADFC5992}" sibTransId="{0A885094-5723-4EDD-9052-8CB825A88DA0}"/>
    <dgm:cxn modelId="{A55485AF-6A82-4CBE-A2FC-5370B331BBF3}" srcId="{318D4878-BAAF-4AE1-8B27-79797E241103}" destId="{B1C98CC1-2547-4B03-84D4-1711B5BE8927}" srcOrd="1" destOrd="0" parTransId="{43430391-9A8C-4838-ADD5-93AFB3EB2CC9}" sibTransId="{73A77FD6-D9CB-44D2-9229-CDFF811299C4}"/>
    <dgm:cxn modelId="{A4595ADA-3521-4C9A-9020-6AB49D7427EF}" srcId="{318D4878-BAAF-4AE1-8B27-79797E241103}" destId="{D22A5248-E127-4246-95E9-7A5EC7A7BB80}" srcOrd="2" destOrd="0" parTransId="{CA820004-4590-4EE5-8809-CE311B2C97A4}" sibTransId="{3CB361ED-2C19-4CD7-A210-E31B3ED93AA5}"/>
    <dgm:cxn modelId="{E77CC0EF-178D-45DC-A501-48F561708A2D}" type="presOf" srcId="{318D4878-BAAF-4AE1-8B27-79797E241103}" destId="{FBFAB7FB-F006-4BE8-8A2E-23A39BC992D8}" srcOrd="0" destOrd="0" presId="urn:microsoft.com/office/officeart/2005/8/layout/process4"/>
    <dgm:cxn modelId="{9480BE3A-30D1-4B22-9B9E-2BAC1890A19C}" type="presParOf" srcId="{FBFAB7FB-F006-4BE8-8A2E-23A39BC992D8}" destId="{842D9260-F591-4300-A8A1-2E2C0B1AFBC8}" srcOrd="0" destOrd="0" presId="urn:microsoft.com/office/officeart/2005/8/layout/process4"/>
    <dgm:cxn modelId="{E529F430-8DF5-4734-95E6-CC0F3E33552D}" type="presParOf" srcId="{842D9260-F591-4300-A8A1-2E2C0B1AFBC8}" destId="{B01027B1-2422-4DB2-AF66-A07EF4E46603}" srcOrd="0" destOrd="0" presId="urn:microsoft.com/office/officeart/2005/8/layout/process4"/>
    <dgm:cxn modelId="{8467CE61-7F5E-445E-8194-1988A8F53A52}" type="presParOf" srcId="{FBFAB7FB-F006-4BE8-8A2E-23A39BC992D8}" destId="{43854CB0-E73A-4B61-86B3-3608BC066059}" srcOrd="1" destOrd="0" presId="urn:microsoft.com/office/officeart/2005/8/layout/process4"/>
    <dgm:cxn modelId="{B68D7D3A-650E-40C6-AAC3-26BE902FB7F4}" type="presParOf" srcId="{FBFAB7FB-F006-4BE8-8A2E-23A39BC992D8}" destId="{84A4075E-F918-4561-A509-60BABEEB4CCB}" srcOrd="2" destOrd="0" presId="urn:microsoft.com/office/officeart/2005/8/layout/process4"/>
    <dgm:cxn modelId="{5B14EAF1-D14D-4503-B996-4F7854EB0DBA}" type="presParOf" srcId="{84A4075E-F918-4561-A509-60BABEEB4CCB}" destId="{D112CFED-7236-4F0A-B14B-E629E9B54497}" srcOrd="0" destOrd="0" presId="urn:microsoft.com/office/officeart/2005/8/layout/process4"/>
    <dgm:cxn modelId="{609FB34F-8F6B-4F33-B76F-99902C35C555}" type="presParOf" srcId="{FBFAB7FB-F006-4BE8-8A2E-23A39BC992D8}" destId="{2F55125A-608E-4925-B3DF-4112BECEAE2A}" srcOrd="3" destOrd="0" presId="urn:microsoft.com/office/officeart/2005/8/layout/process4"/>
    <dgm:cxn modelId="{04D836F1-0F01-4BD6-87C3-C7A2E77203AF}" type="presParOf" srcId="{FBFAB7FB-F006-4BE8-8A2E-23A39BC992D8}" destId="{6378F541-8645-4DC6-809F-1C4E9B27FBC5}" srcOrd="4" destOrd="0" presId="urn:microsoft.com/office/officeart/2005/8/layout/process4"/>
    <dgm:cxn modelId="{CBC3FC7B-0E0C-4AD5-AE6E-74C89FB78F97}" type="presParOf" srcId="{6378F541-8645-4DC6-809F-1C4E9B27FBC5}" destId="{420D9E24-447A-4F6F-8569-52D5DEA4CCF6}"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27B1-2422-4DB2-AF66-A07EF4E46603}">
      <dsp:nvSpPr>
        <dsp:cNvPr id="0" name=""/>
        <dsp:cNvSpPr/>
      </dsp:nvSpPr>
      <dsp:spPr>
        <a:xfrm>
          <a:off x="0" y="2356975"/>
          <a:ext cx="5976000" cy="8463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d-ID" sz="1900" kern="1200" dirty="0">
              <a:solidFill>
                <a:schemeClr val="tx1"/>
              </a:solidFill>
            </a:rPr>
            <a:t>Jawablah pertanyaan yang diberikan.</a:t>
          </a:r>
        </a:p>
      </dsp:txBody>
      <dsp:txXfrm>
        <a:off x="0" y="2356975"/>
        <a:ext cx="5976000" cy="846369"/>
      </dsp:txXfrm>
    </dsp:sp>
    <dsp:sp modelId="{D112CFED-7236-4F0A-B14B-E629E9B54497}">
      <dsp:nvSpPr>
        <dsp:cNvPr id="0" name=""/>
        <dsp:cNvSpPr/>
      </dsp:nvSpPr>
      <dsp:spPr>
        <a:xfrm rot="10800000">
          <a:off x="0" y="1070402"/>
          <a:ext cx="5976000" cy="1301715"/>
        </a:xfrm>
        <a:prstGeom prst="upArrowCallou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d-ID" sz="1900" kern="1200" dirty="0">
              <a:solidFill>
                <a:schemeClr val="tx1"/>
              </a:solidFill>
            </a:rPr>
            <a:t>Catatlah informasi penting dari cerita, seperti tokoh dan sifatnya; peristiwa yang terjadi; tempat, waktu, dan suasana kejadian; serta permasalahan yang dialami tokoh.</a:t>
          </a:r>
        </a:p>
      </dsp:txBody>
      <dsp:txXfrm rot="10800000">
        <a:off x="0" y="1070402"/>
        <a:ext cx="5976000" cy="845815"/>
      </dsp:txXfrm>
    </dsp:sp>
    <dsp:sp modelId="{420D9E24-447A-4F6F-8569-52D5DEA4CCF6}">
      <dsp:nvSpPr>
        <dsp:cNvPr id="0" name=""/>
        <dsp:cNvSpPr/>
      </dsp:nvSpPr>
      <dsp:spPr>
        <a:xfrm rot="10800000">
          <a:off x="0" y="655"/>
          <a:ext cx="5976000" cy="1079994"/>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d-ID" sz="1900" kern="1200" dirty="0">
              <a:solidFill>
                <a:schemeClr val="tx1"/>
              </a:solidFill>
            </a:rPr>
            <a:t>Bacalah cerita dengan saksama.</a:t>
          </a:r>
        </a:p>
      </dsp:txBody>
      <dsp:txXfrm rot="10800000">
        <a:off x="0" y="655"/>
        <a:ext cx="5976000" cy="7017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27B1-2422-4DB2-AF66-A07EF4E46603}">
      <dsp:nvSpPr>
        <dsp:cNvPr id="0" name=""/>
        <dsp:cNvSpPr/>
      </dsp:nvSpPr>
      <dsp:spPr>
        <a:xfrm>
          <a:off x="0" y="2118629"/>
          <a:ext cx="5976000" cy="76078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d-ID" sz="2000" kern="1200" dirty="0">
              <a:solidFill>
                <a:schemeClr val="tx1"/>
              </a:solidFill>
            </a:rPr>
            <a:t>Temukan maknanya yang terletak di samping kata tersebut.</a:t>
          </a:r>
        </a:p>
      </dsp:txBody>
      <dsp:txXfrm>
        <a:off x="0" y="2118629"/>
        <a:ext cx="5976000" cy="760781"/>
      </dsp:txXfrm>
    </dsp:sp>
    <dsp:sp modelId="{D112CFED-7236-4F0A-B14B-E629E9B54497}">
      <dsp:nvSpPr>
        <dsp:cNvPr id="0" name=""/>
        <dsp:cNvSpPr/>
      </dsp:nvSpPr>
      <dsp:spPr>
        <a:xfrm rot="10800000">
          <a:off x="0" y="962159"/>
          <a:ext cx="5976000" cy="1170081"/>
        </a:xfrm>
        <a:prstGeom prst="upArrowCallou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d-ID" sz="2000" kern="1200" dirty="0">
              <a:solidFill>
                <a:schemeClr val="tx1"/>
              </a:solidFill>
            </a:rPr>
            <a:t>Bukalah KBBI dan carilah kata tersebut.</a:t>
          </a:r>
        </a:p>
      </dsp:txBody>
      <dsp:txXfrm rot="10800000">
        <a:off x="0" y="962159"/>
        <a:ext cx="5976000" cy="760284"/>
      </dsp:txXfrm>
    </dsp:sp>
    <dsp:sp modelId="{420D9E24-447A-4F6F-8569-52D5DEA4CCF6}">
      <dsp:nvSpPr>
        <dsp:cNvPr id="0" name=""/>
        <dsp:cNvSpPr/>
      </dsp:nvSpPr>
      <dsp:spPr>
        <a:xfrm rot="10800000">
          <a:off x="0" y="589"/>
          <a:ext cx="5976000" cy="970781"/>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d-ID" sz="2000" kern="1200" dirty="0">
              <a:solidFill>
                <a:schemeClr val="tx1"/>
              </a:solidFill>
            </a:rPr>
            <a:t>Cermati</a:t>
          </a:r>
          <a:r>
            <a:rPr lang="en-US" sz="2000" kern="1200" dirty="0" err="1">
              <a:solidFill>
                <a:schemeClr val="tx1"/>
              </a:solidFill>
            </a:rPr>
            <a:t>lah</a:t>
          </a:r>
          <a:r>
            <a:rPr lang="id-ID" sz="2000" kern="1200" dirty="0">
              <a:solidFill>
                <a:schemeClr val="tx1"/>
              </a:solidFill>
            </a:rPr>
            <a:t> kata yang akan dicari maknanya. Jika kata tersebut memiliki imbuhan, carilah kata dasarnya.</a:t>
          </a:r>
        </a:p>
      </dsp:txBody>
      <dsp:txXfrm rot="10800000">
        <a:off x="0" y="589"/>
        <a:ext cx="5976000" cy="6307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extLst>
      <p:ext uri="{BB962C8B-B14F-4D97-AF65-F5344CB8AC3E}">
        <p14:creationId xmlns:p14="http://schemas.microsoft.com/office/powerpoint/2010/main" val="354188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52598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37579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extLst>
      <p:ext uri="{BB962C8B-B14F-4D97-AF65-F5344CB8AC3E}">
        <p14:creationId xmlns:p14="http://schemas.microsoft.com/office/powerpoint/2010/main" val="16609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8830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85527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46662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1940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347079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84063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3/17/2023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extLst>
      <p:ext uri="{BB962C8B-B14F-4D97-AF65-F5344CB8AC3E}">
        <p14:creationId xmlns:p14="http://schemas.microsoft.com/office/powerpoint/2010/main" val="261060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5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54" r="2812"/>
          <a:stretch/>
        </p:blipFill>
        <p:spPr>
          <a:xfrm>
            <a:off x="-9525" y="0"/>
            <a:ext cx="9153525" cy="5193750"/>
          </a:xfrm>
          <a:prstGeom prst="rect">
            <a:avLst/>
          </a:prstGeom>
        </p:spPr>
      </p:pic>
      <p:sp>
        <p:nvSpPr>
          <p:cNvPr id="8" name="テキスト プレースホルダー 11"/>
          <p:cNvSpPr txBox="1">
            <a:spLocks/>
          </p:cNvSpPr>
          <p:nvPr/>
        </p:nvSpPr>
        <p:spPr>
          <a:xfrm>
            <a:off x="4301361" y="1783077"/>
            <a:ext cx="4274018" cy="788673"/>
          </a:xfrm>
          <a:prstGeom prst="rect">
            <a:avLst/>
          </a:prstGeom>
        </p:spPr>
        <p:txBody>
          <a:bodyPr lIns="68580" tIns="34290" rIns="68580" bIns="34290" anchor="t">
            <a:noAutofit/>
          </a:bodyPr>
          <a:lstStyle>
            <a:lvl1pPr marL="342900" indent="-342900" algn="ctr" defTabSz="914400" rtl="0" eaLnBrk="1" latinLnBrk="0" hangingPunct="1">
              <a:spcBef>
                <a:spcPct val="20000"/>
              </a:spcBef>
              <a:buFont typeface="Arial" pitchFamily="34" charset="0"/>
              <a:buChar char="•"/>
              <a:defRPr sz="4000" kern="1200" spc="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err="1">
                <a:solidFill>
                  <a:srgbClr val="C9C011"/>
                </a:solidFill>
                <a:cs typeface="Arial" pitchFamily="34" charset="0"/>
              </a:rPr>
              <a:t>Bahasa</a:t>
            </a:r>
            <a:r>
              <a:rPr lang="en-US" b="1" dirty="0">
                <a:solidFill>
                  <a:srgbClr val="C9C011"/>
                </a:solidFill>
                <a:cs typeface="Arial" pitchFamily="34" charset="0"/>
              </a:rPr>
              <a:t> Indonesia</a:t>
            </a:r>
            <a:endParaRPr lang="id-ID" b="1" dirty="0">
              <a:solidFill>
                <a:srgbClr val="C9C011"/>
              </a:solidFill>
              <a:latin typeface="Calibri" pitchFamily="34" charset="0"/>
              <a:cs typeface="Calibri" pitchFamily="34" charset="0"/>
            </a:endParaRPr>
          </a:p>
        </p:txBody>
      </p:sp>
      <p:cxnSp>
        <p:nvCxnSpPr>
          <p:cNvPr id="9" name="直線コネクタ 9"/>
          <p:cNvCxnSpPr/>
          <p:nvPr/>
        </p:nvCxnSpPr>
        <p:spPr>
          <a:xfrm>
            <a:off x="4572000" y="2800350"/>
            <a:ext cx="3733800" cy="0"/>
          </a:xfrm>
          <a:prstGeom prst="line">
            <a:avLst/>
          </a:prstGeom>
          <a:noFill/>
          <a:ln w="28575" cap="flat" cmpd="sng" algn="ctr">
            <a:solidFill>
              <a:schemeClr val="tx1">
                <a:lumMod val="65000"/>
                <a:lumOff val="35000"/>
              </a:schemeClr>
            </a:solidFill>
            <a:prstDash val="solid"/>
            <a:headEnd type="oval"/>
            <a:tailEnd type="oval"/>
          </a:ln>
          <a:effectLst/>
        </p:spPr>
      </p:cxnSp>
      <p:sp>
        <p:nvSpPr>
          <p:cNvPr id="10" name="タイトル 1"/>
          <p:cNvSpPr txBox="1">
            <a:spLocks/>
          </p:cNvSpPr>
          <p:nvPr/>
        </p:nvSpPr>
        <p:spPr>
          <a:xfrm>
            <a:off x="3901966" y="1200150"/>
            <a:ext cx="5073868" cy="469019"/>
          </a:xfrm>
          <a:prstGeom prst="rect">
            <a:avLst/>
          </a:prstGeom>
        </p:spPr>
        <p:txBody>
          <a:bodyPr lIns="68580" tIns="34290" rIns="68580" bIns="34290" anchor="b"/>
          <a:lstStyle>
            <a:lvl1pPr algn="ctr" defTabSz="914400" rtl="0" eaLnBrk="1" latinLnBrk="0" hangingPunct="1">
              <a:spcBef>
                <a:spcPct val="0"/>
              </a:spcBef>
              <a:buNone/>
              <a:defRPr sz="9600" kern="1200" spc="1500" baseline="0">
                <a:solidFill>
                  <a:schemeClr val="tx1"/>
                </a:solidFill>
                <a:latin typeface="+mj-lt"/>
                <a:ea typeface="+mj-ea"/>
                <a:cs typeface="+mj-cs"/>
              </a:defRPr>
            </a:lvl1pPr>
          </a:lstStyle>
          <a:p>
            <a:pPr defTabSz="1632713">
              <a:defRPr/>
            </a:pPr>
            <a:r>
              <a:rPr kumimoji="1" lang="en-US" altLang="ja-JP" sz="3200" b="1" spc="0" dirty="0">
                <a:solidFill>
                  <a:schemeClr val="tx1">
                    <a:lumMod val="65000"/>
                    <a:lumOff val="35000"/>
                  </a:schemeClr>
                </a:solidFill>
                <a:latin typeface="Arial" pitchFamily="34" charset="0"/>
                <a:cs typeface="Arial" pitchFamily="34" charset="0"/>
              </a:rPr>
              <a:t>MEDIA MENGAJAR</a:t>
            </a:r>
            <a:endParaRPr kumimoji="1" lang="ja-JP" altLang="en-US" sz="3200" b="1" spc="0" dirty="0">
              <a:solidFill>
                <a:schemeClr val="tx1">
                  <a:lumMod val="65000"/>
                  <a:lumOff val="35000"/>
                </a:schemeClr>
              </a:solidFill>
              <a:latin typeface="Arial" pitchFamily="34" charset="0"/>
              <a:cs typeface="Arial" pitchFamily="34" charset="0"/>
            </a:endParaRPr>
          </a:p>
        </p:txBody>
      </p:sp>
      <p:sp>
        <p:nvSpPr>
          <p:cNvPr id="11" name="Rectangle 10"/>
          <p:cNvSpPr/>
          <p:nvPr/>
        </p:nvSpPr>
        <p:spPr>
          <a:xfrm>
            <a:off x="5427822" y="2865879"/>
            <a:ext cx="2070117" cy="315471"/>
          </a:xfrm>
          <a:prstGeom prst="rect">
            <a:avLst/>
          </a:prstGeom>
        </p:spPr>
        <p:txBody>
          <a:bodyPr wrap="none" lIns="68580" tIns="34290" rIns="68580" bIns="34290">
            <a:spAutoFit/>
          </a:bodyPr>
          <a:lstStyle/>
          <a:p>
            <a:pPr algn="ctr"/>
            <a:r>
              <a:rPr lang="en-US" sz="1600" b="1" dirty="0">
                <a:solidFill>
                  <a:schemeClr val="tx1">
                    <a:lumMod val="65000"/>
                    <a:lumOff val="35000"/>
                  </a:schemeClr>
                </a:solidFill>
              </a:rPr>
              <a:t>UNTUK SD/MI KELAS 4</a:t>
            </a:r>
            <a:endParaRPr lang="id-ID" sz="1600" b="1" dirty="0">
              <a:solidFill>
                <a:schemeClr val="tx1">
                  <a:lumMod val="65000"/>
                  <a:lumOff val="35000"/>
                </a:schemeClr>
              </a:solidFill>
            </a:endParaRPr>
          </a:p>
        </p:txBody>
      </p:sp>
      <p:sp>
        <p:nvSpPr>
          <p:cNvPr id="13" name="Cube 12"/>
          <p:cNvSpPr/>
          <p:nvPr/>
        </p:nvSpPr>
        <p:spPr>
          <a:xfrm>
            <a:off x="1524000" y="763869"/>
            <a:ext cx="2454166" cy="3287686"/>
          </a:xfrm>
          <a:prstGeom prst="cube">
            <a:avLst>
              <a:gd name="adj" fmla="val 3711"/>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914638"/>
            <a:ext cx="2377967" cy="3115277"/>
          </a:xfrm>
          <a:prstGeom prst="rect">
            <a:avLst/>
          </a:prstGeom>
        </p:spPr>
      </p:pic>
    </p:spTree>
    <p:extLst>
      <p:ext uri="{BB962C8B-B14F-4D97-AF65-F5344CB8AC3E}">
        <p14:creationId xmlns:p14="http://schemas.microsoft.com/office/powerpoint/2010/main" val="5727104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6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7070"/>
            <a:ext cx="6477000" cy="704480"/>
          </a:xfrm>
          <a:prstGeom prst="rect">
            <a:avLst/>
          </a:prstGeom>
        </p:spPr>
      </p:pic>
      <p:sp>
        <p:nvSpPr>
          <p:cNvPr id="7" name="Rectangle 6"/>
          <p:cNvSpPr/>
          <p:nvPr/>
        </p:nvSpPr>
        <p:spPr>
          <a:xfrm>
            <a:off x="685800" y="340878"/>
            <a:ext cx="6400800" cy="478272"/>
          </a:xfrm>
          <a:prstGeom prst="rect">
            <a:avLst/>
          </a:prstGeom>
        </p:spPr>
        <p:txBody>
          <a:bodyPr wrap="square">
            <a:spAutoFit/>
          </a:bodyPr>
          <a:lstStyle/>
          <a:p>
            <a:pPr marL="457200" indent="-457200">
              <a:lnSpc>
                <a:spcPct val="110000"/>
              </a:lnSpc>
              <a:buSzPct val="100000"/>
              <a:buFont typeface="+mj-lt"/>
              <a:buAutoNum type="alphaUcPeriod" startAt="4"/>
            </a:pPr>
            <a:r>
              <a:rPr lang="id-ID" sz="2400" b="1" dirty="0">
                <a:solidFill>
                  <a:schemeClr val="bg1"/>
                </a:solidFill>
                <a:latin typeface="+mj-lt"/>
                <a:cs typeface="Arial" pitchFamily="34" charset="0"/>
              </a:rPr>
              <a:t>Kalimat Transitif dan Kalimat Intransitif</a:t>
            </a:r>
            <a:endParaRPr lang="en-US" sz="2400" b="1" dirty="0">
              <a:solidFill>
                <a:schemeClr val="bg1"/>
              </a:solidFill>
              <a:latin typeface="+mj-lt"/>
              <a:cs typeface="Arial" pitchFamily="34" charset="0"/>
            </a:endParaRPr>
          </a:p>
        </p:txBody>
      </p:sp>
      <p:sp>
        <p:nvSpPr>
          <p:cNvPr id="3" name="TextBox 2">
            <a:extLst>
              <a:ext uri="{FF2B5EF4-FFF2-40B4-BE49-F238E27FC236}">
                <a16:creationId xmlns:a16="http://schemas.microsoft.com/office/drawing/2014/main" id="{0FC21C44-F3D2-BE68-7348-566A14EF4018}"/>
              </a:ext>
            </a:extLst>
          </p:cNvPr>
          <p:cNvSpPr txBox="1"/>
          <p:nvPr/>
        </p:nvSpPr>
        <p:spPr>
          <a:xfrm>
            <a:off x="2412127" y="1352550"/>
            <a:ext cx="6172200" cy="2677656"/>
          </a:xfrm>
          <a:prstGeom prst="rect">
            <a:avLst/>
          </a:prstGeom>
          <a:noFill/>
        </p:spPr>
        <p:txBody>
          <a:bodyPr wrap="square" rtlCol="0">
            <a:spAutoFit/>
          </a:bodyPr>
          <a:lstStyle/>
          <a:p>
            <a:r>
              <a:rPr lang="en-US" sz="2800" dirty="0"/>
              <a:t>Ada </a:t>
            </a:r>
            <a:r>
              <a:rPr lang="en-US" sz="2800" dirty="0" err="1"/>
              <a:t>unsur-unsur</a:t>
            </a:r>
            <a:r>
              <a:rPr lang="en-US" sz="2800" dirty="0"/>
              <a:t> </a:t>
            </a:r>
            <a:r>
              <a:rPr lang="en-US" sz="2800" dirty="0" err="1"/>
              <a:t>kalimat</a:t>
            </a:r>
            <a:r>
              <a:rPr lang="en-US" sz="2800" dirty="0"/>
              <a:t>, seperti </a:t>
            </a:r>
            <a:r>
              <a:rPr lang="en-US" sz="2800" dirty="0" err="1"/>
              <a:t>subjek</a:t>
            </a:r>
            <a:r>
              <a:rPr lang="en-US" sz="2800" dirty="0"/>
              <a:t> (S), </a:t>
            </a:r>
            <a:r>
              <a:rPr lang="en-US" sz="2800" dirty="0" err="1"/>
              <a:t>predikat</a:t>
            </a:r>
            <a:r>
              <a:rPr lang="en-US" sz="2800" dirty="0"/>
              <a:t> (P), </a:t>
            </a:r>
            <a:r>
              <a:rPr lang="en-US" sz="2800" dirty="0" err="1"/>
              <a:t>objek</a:t>
            </a:r>
            <a:r>
              <a:rPr lang="en-US" sz="2800" dirty="0"/>
              <a:t> (O), dan </a:t>
            </a:r>
            <a:r>
              <a:rPr lang="en-US" sz="2800" dirty="0" err="1"/>
              <a:t>keterangan</a:t>
            </a:r>
            <a:r>
              <a:rPr lang="en-US" sz="2800" dirty="0"/>
              <a:t> (K).</a:t>
            </a:r>
          </a:p>
          <a:p>
            <a:endParaRPr lang="en-US" sz="2800" dirty="0"/>
          </a:p>
          <a:p>
            <a:r>
              <a:rPr lang="en-US" sz="2800" dirty="0" err="1"/>
              <a:t>Sebuah</a:t>
            </a:r>
            <a:r>
              <a:rPr lang="en-US" sz="2800" dirty="0"/>
              <a:t> </a:t>
            </a:r>
            <a:r>
              <a:rPr lang="en-US" sz="2800" dirty="0" err="1"/>
              <a:t>kalimat</a:t>
            </a:r>
            <a:r>
              <a:rPr lang="en-US" sz="2800" dirty="0"/>
              <a:t> </a:t>
            </a:r>
            <a:r>
              <a:rPr lang="en-US" sz="2800" dirty="0" err="1"/>
              <a:t>lengkap</a:t>
            </a:r>
            <a:r>
              <a:rPr lang="en-US" sz="2800" dirty="0"/>
              <a:t> minimal </a:t>
            </a:r>
            <a:r>
              <a:rPr lang="en-US" sz="2800" dirty="0" err="1"/>
              <a:t>harus</a:t>
            </a:r>
            <a:r>
              <a:rPr lang="en-US" sz="2800" dirty="0"/>
              <a:t> </a:t>
            </a:r>
            <a:r>
              <a:rPr lang="en-US" sz="2800" dirty="0" err="1"/>
              <a:t>memiliki</a:t>
            </a:r>
            <a:r>
              <a:rPr lang="en-US" sz="2800" dirty="0"/>
              <a:t> </a:t>
            </a:r>
            <a:r>
              <a:rPr lang="en-US" sz="2800" dirty="0" err="1"/>
              <a:t>unsur</a:t>
            </a:r>
            <a:r>
              <a:rPr lang="en-US" sz="2800" dirty="0"/>
              <a:t> </a:t>
            </a:r>
            <a:r>
              <a:rPr lang="en-US" sz="2800" dirty="0" err="1"/>
              <a:t>subjek</a:t>
            </a:r>
            <a:r>
              <a:rPr lang="en-US" sz="2800" dirty="0"/>
              <a:t> dan </a:t>
            </a:r>
            <a:r>
              <a:rPr lang="en-US" sz="2800" dirty="0" err="1"/>
              <a:t>predikat</a:t>
            </a:r>
            <a:r>
              <a:rPr lang="en-US" sz="2800" dirty="0"/>
              <a:t>.</a:t>
            </a:r>
          </a:p>
        </p:txBody>
      </p:sp>
      <p:grpSp>
        <p:nvGrpSpPr>
          <p:cNvPr id="9" name="Group 8">
            <a:extLst>
              <a:ext uri="{FF2B5EF4-FFF2-40B4-BE49-F238E27FC236}">
                <a16:creationId xmlns:a16="http://schemas.microsoft.com/office/drawing/2014/main" id="{0C2148F0-2804-AF3A-6E1E-EBABECAE5C75}"/>
              </a:ext>
            </a:extLst>
          </p:cNvPr>
          <p:cNvGrpSpPr/>
          <p:nvPr/>
        </p:nvGrpSpPr>
        <p:grpSpPr>
          <a:xfrm>
            <a:off x="276726" y="1047750"/>
            <a:ext cx="1933074" cy="3312479"/>
            <a:chOff x="3798578" y="626501"/>
            <a:chExt cx="2250083" cy="3850863"/>
          </a:xfrm>
        </p:grpSpPr>
        <p:sp>
          <p:nvSpPr>
            <p:cNvPr id="10" name="Oval 9">
              <a:extLst>
                <a:ext uri="{FF2B5EF4-FFF2-40B4-BE49-F238E27FC236}">
                  <a16:creationId xmlns:a16="http://schemas.microsoft.com/office/drawing/2014/main" id="{A5551A1E-7BA9-BAEC-2CA9-5B5594702488}"/>
                </a:ext>
              </a:extLst>
            </p:cNvPr>
            <p:cNvSpPr/>
            <p:nvPr/>
          </p:nvSpPr>
          <p:spPr>
            <a:xfrm>
              <a:off x="3798578" y="3912799"/>
              <a:ext cx="1785852" cy="564565"/>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id-ID" alt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descr="E:\ELISA\PPT ESPS\ibu guru.png">
              <a:extLst>
                <a:ext uri="{FF2B5EF4-FFF2-40B4-BE49-F238E27FC236}">
                  <a16:creationId xmlns:a16="http://schemas.microsoft.com/office/drawing/2014/main" id="{AB0E58D3-8F44-9BCC-28A0-BDF91D95E86F}"/>
                </a:ext>
              </a:extLst>
            </p:cNvPr>
            <p:cNvPicPr>
              <a:picLocks noChangeAspect="1"/>
            </p:cNvPicPr>
            <p:nvPr/>
          </p:nvPicPr>
          <p:blipFill>
            <a:blip r:embed="rId5"/>
            <a:srcRect l="24471" t="6506" r="25594"/>
            <a:stretch>
              <a:fillRect/>
            </a:stretch>
          </p:blipFill>
          <p:spPr>
            <a:xfrm flipH="1">
              <a:off x="4127926" y="626501"/>
              <a:ext cx="1920735" cy="3653054"/>
            </a:xfrm>
            <a:prstGeom prst="rect">
              <a:avLst/>
            </a:prstGeom>
            <a:noFill/>
            <a:ln w="9525">
              <a:noFill/>
            </a:ln>
          </p:spPr>
        </p:pic>
      </p:grpSp>
    </p:spTree>
    <p:extLst>
      <p:ext uri="{BB962C8B-B14F-4D97-AF65-F5344CB8AC3E}">
        <p14:creationId xmlns:p14="http://schemas.microsoft.com/office/powerpoint/2010/main" val="4129110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522006355"/>
              </p:ext>
            </p:extLst>
          </p:nvPr>
        </p:nvGraphicFramePr>
        <p:xfrm>
          <a:off x="1070811" y="1123950"/>
          <a:ext cx="7002378" cy="3230780"/>
        </p:xfrm>
        <a:graphic>
          <a:graphicData uri="http://schemas.openxmlformats.org/drawingml/2006/table">
            <a:tbl>
              <a:tblPr firstRow="1" bandRow="1">
                <a:tableStyleId>{2A488322-F2BA-4B5B-9748-0D474271808F}</a:tableStyleId>
              </a:tblPr>
              <a:tblGrid>
                <a:gridCol w="3501189">
                  <a:extLst>
                    <a:ext uri="{9D8B030D-6E8A-4147-A177-3AD203B41FA5}">
                      <a16:colId xmlns:a16="http://schemas.microsoft.com/office/drawing/2014/main" val="20000"/>
                    </a:ext>
                  </a:extLst>
                </a:gridCol>
                <a:gridCol w="3501189">
                  <a:extLst>
                    <a:ext uri="{9D8B030D-6E8A-4147-A177-3AD203B41FA5}">
                      <a16:colId xmlns:a16="http://schemas.microsoft.com/office/drawing/2014/main" val="20001"/>
                    </a:ext>
                  </a:extLst>
                </a:gridCol>
              </a:tblGrid>
              <a:tr h="419191">
                <a:tc>
                  <a:txBody>
                    <a:bodyPr/>
                    <a:lstStyle/>
                    <a:p>
                      <a:pPr algn="ctr"/>
                      <a:r>
                        <a:rPr lang="id-ID" sz="2000" dirty="0"/>
                        <a:t>Kalimat Transitif</a:t>
                      </a:r>
                    </a:p>
                  </a:txBody>
                  <a:tcPr anchor="ctr"/>
                </a:tc>
                <a:tc>
                  <a:txBody>
                    <a:bodyPr/>
                    <a:lstStyle/>
                    <a:p>
                      <a:pPr algn="ctr"/>
                      <a:r>
                        <a:rPr lang="id-ID" sz="2000" dirty="0"/>
                        <a:t>Kalimat Intransitif</a:t>
                      </a:r>
                    </a:p>
                  </a:txBody>
                  <a:tcPr anchor="ctr"/>
                </a:tc>
                <a:extLst>
                  <a:ext uri="{0D108BD9-81ED-4DB2-BD59-A6C34878D82A}">
                    <a16:rowId xmlns:a16="http://schemas.microsoft.com/office/drawing/2014/main" val="10000"/>
                  </a:ext>
                </a:extLst>
              </a:tr>
              <a:tr h="741647">
                <a:tc>
                  <a:txBody>
                    <a:bodyPr/>
                    <a:lstStyle/>
                    <a:p>
                      <a:r>
                        <a:rPr lang="id-ID" sz="2000" dirty="0"/>
                        <a:t>Kalimat transitif adalah kalimat yang memerlukan objek</a:t>
                      </a:r>
                      <a:r>
                        <a:rPr lang="en-US" sz="2000" dirty="0"/>
                        <a:t>.</a:t>
                      </a:r>
                      <a:endParaRPr lang="id-ID" sz="2000" dirty="0"/>
                    </a:p>
                  </a:txBody>
                  <a:tcPr/>
                </a:tc>
                <a:tc>
                  <a:txBody>
                    <a:bodyPr/>
                    <a:lstStyle/>
                    <a:p>
                      <a:r>
                        <a:rPr lang="id-ID" sz="2000" dirty="0"/>
                        <a:t>Kalimat</a:t>
                      </a:r>
                      <a:r>
                        <a:rPr lang="id-ID" sz="2000" baseline="0" dirty="0"/>
                        <a:t> intransitif adalah kalimat yang tidak memerlukan objek</a:t>
                      </a:r>
                      <a:r>
                        <a:rPr lang="en-US" sz="2000" baseline="0" dirty="0"/>
                        <a:t>.</a:t>
                      </a:r>
                      <a:endParaRPr lang="id-ID" sz="2000" dirty="0"/>
                    </a:p>
                  </a:txBody>
                  <a:tcPr/>
                </a:tc>
                <a:extLst>
                  <a:ext uri="{0D108BD9-81ED-4DB2-BD59-A6C34878D82A}">
                    <a16:rowId xmlns:a16="http://schemas.microsoft.com/office/drawing/2014/main" val="10001"/>
                  </a:ext>
                </a:extLst>
              </a:tr>
              <a:tr h="741647">
                <a:tc>
                  <a:txBody>
                    <a:bodyPr/>
                    <a:lstStyle/>
                    <a:p>
                      <a:r>
                        <a:rPr lang="id-ID" sz="2000" dirty="0"/>
                        <a:t>Bentuk kalimat transitif dapat diubah</a:t>
                      </a:r>
                      <a:r>
                        <a:rPr lang="id-ID" sz="2000" baseline="0" dirty="0"/>
                        <a:t> menjadi kalimat pasif</a:t>
                      </a:r>
                      <a:r>
                        <a:rPr lang="en-US" sz="2000" baseline="0" dirty="0"/>
                        <a:t>.</a:t>
                      </a:r>
                      <a:endParaRPr lang="id-ID" sz="2000" dirty="0"/>
                    </a:p>
                  </a:txBody>
                  <a:tcPr/>
                </a:tc>
                <a:tc>
                  <a:txBody>
                    <a:bodyPr/>
                    <a:lstStyle/>
                    <a:p>
                      <a:endParaRPr lang="id-ID" sz="2000" dirty="0"/>
                    </a:p>
                  </a:txBody>
                  <a:tcPr/>
                </a:tc>
                <a:extLst>
                  <a:ext uri="{0D108BD9-81ED-4DB2-BD59-A6C34878D82A}">
                    <a16:rowId xmlns:a16="http://schemas.microsoft.com/office/drawing/2014/main" val="10002"/>
                  </a:ext>
                </a:extLst>
              </a:tr>
              <a:tr h="1064102">
                <a:tc>
                  <a:txBody>
                    <a:bodyPr/>
                    <a:lstStyle/>
                    <a:p>
                      <a:r>
                        <a:rPr lang="id-ID" sz="2000" dirty="0"/>
                        <a:t>Contoh:</a:t>
                      </a:r>
                    </a:p>
                    <a:p>
                      <a:r>
                        <a:rPr lang="id-ID" sz="2000" u="sng" dirty="0"/>
                        <a:t>Hani</a:t>
                      </a:r>
                      <a:r>
                        <a:rPr lang="id-ID" sz="2000" dirty="0"/>
                        <a:t> </a:t>
                      </a:r>
                      <a:r>
                        <a:rPr lang="id-ID" sz="2000" u="sng" dirty="0"/>
                        <a:t>memakai</a:t>
                      </a:r>
                      <a:r>
                        <a:rPr lang="id-ID" sz="2000" baseline="0" dirty="0"/>
                        <a:t> </a:t>
                      </a:r>
                      <a:r>
                        <a:rPr lang="id-ID" sz="2000" u="sng" baseline="0" dirty="0"/>
                        <a:t>sepatu Heri</a:t>
                      </a:r>
                      <a:r>
                        <a:rPr lang="en-US" sz="2000" u="sng" baseline="0" dirty="0"/>
                        <a:t>.</a:t>
                      </a:r>
                      <a:endParaRPr lang="id-ID" sz="2000" u="sng" baseline="0" dirty="0"/>
                    </a:p>
                    <a:p>
                      <a:r>
                        <a:rPr lang="id-ID" sz="2000" dirty="0"/>
                        <a:t> </a:t>
                      </a:r>
                      <a:r>
                        <a:rPr lang="id-ID" sz="2000" b="1" dirty="0"/>
                        <a:t> S           P                  O</a:t>
                      </a:r>
                    </a:p>
                  </a:txBody>
                  <a:tcPr/>
                </a:tc>
                <a:tc>
                  <a:txBody>
                    <a:bodyPr/>
                    <a:lstStyle/>
                    <a:p>
                      <a:r>
                        <a:rPr lang="id-ID" sz="2000" dirty="0"/>
                        <a:t>Contoh:</a:t>
                      </a:r>
                    </a:p>
                    <a:p>
                      <a:r>
                        <a:rPr lang="id-ID" sz="2000" u="sng" dirty="0"/>
                        <a:t>Heri</a:t>
                      </a:r>
                      <a:r>
                        <a:rPr lang="id-ID" sz="2000" dirty="0"/>
                        <a:t> </a:t>
                      </a:r>
                      <a:r>
                        <a:rPr lang="id-ID" sz="2000" u="sng" dirty="0"/>
                        <a:t>berlari</a:t>
                      </a:r>
                      <a:r>
                        <a:rPr lang="en-US" sz="2000" u="sng" dirty="0"/>
                        <a:t>.</a:t>
                      </a:r>
                      <a:endParaRPr lang="id-ID" sz="2000" u="sng" dirty="0"/>
                    </a:p>
                    <a:p>
                      <a:r>
                        <a:rPr lang="id-ID" sz="2000" u="none" dirty="0"/>
                        <a:t>   </a:t>
                      </a:r>
                      <a:r>
                        <a:rPr lang="id-ID" sz="2000" b="1" u="none" dirty="0"/>
                        <a:t>S       </a:t>
                      </a:r>
                      <a:r>
                        <a:rPr lang="id-ID" sz="2000" b="1" u="none" baseline="0" dirty="0"/>
                        <a:t> </a:t>
                      </a:r>
                      <a:r>
                        <a:rPr lang="id-ID" sz="2000" b="1" u="none" dirty="0"/>
                        <a:t>P</a:t>
                      </a:r>
                      <a:endParaRPr lang="id-ID" sz="2000" u="none" dirty="0"/>
                    </a:p>
                  </a:txBody>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2AA296AF-0318-4444-288D-07F306C0A66A}"/>
              </a:ext>
            </a:extLst>
          </p:cNvPr>
          <p:cNvSpPr txBox="1"/>
          <p:nvPr/>
        </p:nvSpPr>
        <p:spPr>
          <a:xfrm>
            <a:off x="423673" y="265550"/>
            <a:ext cx="8001000" cy="523220"/>
          </a:xfrm>
          <a:prstGeom prst="rect">
            <a:avLst/>
          </a:prstGeom>
          <a:noFill/>
        </p:spPr>
        <p:txBody>
          <a:bodyPr wrap="square" rtlCol="0">
            <a:spAutoFit/>
          </a:bodyPr>
          <a:lstStyle/>
          <a:p>
            <a:r>
              <a:rPr lang="en-US" sz="2800" dirty="0"/>
              <a:t>Ada </a:t>
            </a:r>
            <a:r>
              <a:rPr lang="en-US" sz="2800" dirty="0" err="1"/>
              <a:t>jenis</a:t>
            </a:r>
            <a:r>
              <a:rPr lang="en-US" sz="2800" dirty="0"/>
              <a:t> </a:t>
            </a:r>
            <a:r>
              <a:rPr lang="en-US" sz="2800" dirty="0" err="1"/>
              <a:t>kalimat</a:t>
            </a:r>
            <a:r>
              <a:rPr lang="en-US" sz="2800" dirty="0"/>
              <a:t> </a:t>
            </a:r>
            <a:r>
              <a:rPr lang="en-US" sz="2800" dirty="0" err="1"/>
              <a:t>transitif</a:t>
            </a:r>
            <a:r>
              <a:rPr lang="en-US" sz="2800" dirty="0"/>
              <a:t> dan </a:t>
            </a:r>
            <a:r>
              <a:rPr lang="en-US" sz="2800" dirty="0" err="1"/>
              <a:t>intransitif</a:t>
            </a:r>
            <a:r>
              <a:rPr lang="en-US" sz="2800" dirty="0"/>
              <a:t>.</a:t>
            </a:r>
          </a:p>
        </p:txBody>
      </p:sp>
    </p:spTree>
    <p:extLst>
      <p:ext uri="{BB962C8B-B14F-4D97-AF65-F5344CB8AC3E}">
        <p14:creationId xmlns:p14="http://schemas.microsoft.com/office/powerpoint/2010/main" val="4162210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6"/>
          <p:cNvSpPr txBox="1"/>
          <p:nvPr/>
        </p:nvSpPr>
        <p:spPr>
          <a:xfrm>
            <a:off x="2789274" y="971550"/>
            <a:ext cx="5440326" cy="3046988"/>
          </a:xfrm>
          <a:prstGeom prst="rect">
            <a:avLst/>
          </a:prstGeom>
          <a:noFill/>
        </p:spPr>
        <p:txBody>
          <a:bodyPr wrap="square" rtlCol="0">
            <a:spAutoFit/>
          </a:bodyPr>
          <a:lstStyle/>
          <a:p>
            <a:r>
              <a:rPr lang="en-US" sz="3200" dirty="0"/>
              <a:t>Ayo, </a:t>
            </a:r>
            <a:r>
              <a:rPr lang="en-US" sz="3200" dirty="0" err="1"/>
              <a:t>perhatikan</a:t>
            </a:r>
            <a:r>
              <a:rPr lang="en-US" sz="3200" dirty="0"/>
              <a:t> </a:t>
            </a:r>
            <a:r>
              <a:rPr lang="en-US" sz="3200" dirty="0" err="1"/>
              <a:t>tayangan</a:t>
            </a:r>
            <a:r>
              <a:rPr lang="en-US" sz="3200" dirty="0"/>
              <a:t> video </a:t>
            </a:r>
            <a:r>
              <a:rPr lang="en-US" sz="3200" dirty="0" err="1"/>
              <a:t>berikut</a:t>
            </a:r>
            <a:r>
              <a:rPr lang="en-US" sz="3200" dirty="0"/>
              <a:t> agar </a:t>
            </a:r>
            <a:r>
              <a:rPr lang="en-US" sz="3200" dirty="0" err="1"/>
              <a:t>kamu</a:t>
            </a:r>
            <a:r>
              <a:rPr lang="en-US" sz="3200" dirty="0"/>
              <a:t> </a:t>
            </a:r>
            <a:r>
              <a:rPr lang="en-US" sz="3200" dirty="0" err="1"/>
              <a:t>lebih</a:t>
            </a:r>
            <a:r>
              <a:rPr lang="en-US" sz="3200" dirty="0"/>
              <a:t> </a:t>
            </a:r>
            <a:r>
              <a:rPr lang="en-US" sz="3200" dirty="0" err="1"/>
              <a:t>memahami</a:t>
            </a:r>
            <a:r>
              <a:rPr lang="en-US" sz="3200" dirty="0"/>
              <a:t> </a:t>
            </a:r>
            <a:r>
              <a:rPr lang="en-US" sz="3200" dirty="0" err="1"/>
              <a:t>unsur-unsur</a:t>
            </a:r>
            <a:r>
              <a:rPr lang="en-US" sz="3200" dirty="0"/>
              <a:t> dan </a:t>
            </a:r>
            <a:r>
              <a:rPr lang="en-US" sz="3200" dirty="0" err="1"/>
              <a:t>jenis-jenis</a:t>
            </a:r>
            <a:r>
              <a:rPr lang="en-US" sz="3200" dirty="0"/>
              <a:t> </a:t>
            </a:r>
            <a:r>
              <a:rPr lang="en-US" sz="3200" dirty="0" err="1"/>
              <a:t>kalimat</a:t>
            </a:r>
            <a:r>
              <a:rPr lang="en-US" sz="3200" dirty="0"/>
              <a:t>.</a:t>
            </a:r>
          </a:p>
          <a:p>
            <a:endParaRPr lang="en-US" sz="3200" dirty="0"/>
          </a:p>
          <a:p>
            <a:r>
              <a:rPr lang="en-US" sz="3200" dirty="0" err="1"/>
              <a:t>Perhatikan</a:t>
            </a:r>
            <a:r>
              <a:rPr lang="en-US" sz="3200" dirty="0"/>
              <a:t> </a:t>
            </a:r>
            <a:r>
              <a:rPr lang="en-US" sz="3200" dirty="0" err="1"/>
              <a:t>dengan</a:t>
            </a:r>
            <a:r>
              <a:rPr lang="en-US" sz="3200" dirty="0"/>
              <a:t> </a:t>
            </a:r>
            <a:r>
              <a:rPr lang="en-US" sz="3200" dirty="0" err="1"/>
              <a:t>saksama</a:t>
            </a:r>
            <a:r>
              <a:rPr lang="en-US" sz="3200" dirty="0"/>
              <a:t>, </a:t>
            </a:r>
            <a:r>
              <a:rPr lang="en-US" sz="3200" dirty="0" err="1"/>
              <a:t>ya</a:t>
            </a:r>
            <a:r>
              <a:rPr lang="en-US" sz="3200" dirty="0"/>
              <a:t>.</a:t>
            </a:r>
          </a:p>
        </p:txBody>
      </p:sp>
      <p:grpSp>
        <p:nvGrpSpPr>
          <p:cNvPr id="5" name="Group 4"/>
          <p:cNvGrpSpPr/>
          <p:nvPr/>
        </p:nvGrpSpPr>
        <p:grpSpPr>
          <a:xfrm>
            <a:off x="249703" y="736297"/>
            <a:ext cx="2082371" cy="3568311"/>
            <a:chOff x="3798578" y="626501"/>
            <a:chExt cx="2250083" cy="3850863"/>
          </a:xfrm>
        </p:grpSpPr>
        <p:sp>
          <p:nvSpPr>
            <p:cNvPr id="6" name="Oval 5"/>
            <p:cNvSpPr/>
            <p:nvPr/>
          </p:nvSpPr>
          <p:spPr>
            <a:xfrm>
              <a:off x="3798578" y="3912799"/>
              <a:ext cx="1785852" cy="564565"/>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id-ID" alt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descr="E:\ELISA\PPT ESPS\ibu guru.png"/>
            <p:cNvPicPr>
              <a:picLocks noChangeAspect="1"/>
            </p:cNvPicPr>
            <p:nvPr/>
          </p:nvPicPr>
          <p:blipFill>
            <a:blip r:embed="rId2"/>
            <a:srcRect l="24471" t="6506" r="25594"/>
            <a:stretch>
              <a:fillRect/>
            </a:stretch>
          </p:blipFill>
          <p:spPr>
            <a:xfrm flipH="1">
              <a:off x="4127926" y="626501"/>
              <a:ext cx="1920735" cy="3653054"/>
            </a:xfrm>
            <a:prstGeom prst="rect">
              <a:avLst/>
            </a:prstGeom>
            <a:noFill/>
            <a:ln w="9525">
              <a:noFill/>
            </a:ln>
          </p:spPr>
        </p:pic>
      </p:grpSp>
    </p:spTree>
    <p:extLst>
      <p:ext uri="{BB962C8B-B14F-4D97-AF65-F5344CB8AC3E}">
        <p14:creationId xmlns:p14="http://schemas.microsoft.com/office/powerpoint/2010/main" val="1602419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2" end="2"/>
                                            </p:txEl>
                                          </p:spTgt>
                                        </p:tgtEl>
                                        <p:attrNameLst>
                                          <p:attrName>style.visibility</p:attrName>
                                        </p:attrNameLst>
                                      </p:cBhvr>
                                      <p:to>
                                        <p:strVal val="visible"/>
                                      </p:to>
                                    </p:set>
                                    <p:animEffect transition="in" filter="wipe(left)">
                                      <p:cBhvr>
                                        <p:cTn id="1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08 rev">
            <a:hlinkClick r:id="" action="ppaction://media"/>
            <a:extLst>
              <a:ext uri="{FF2B5EF4-FFF2-40B4-BE49-F238E27FC236}">
                <a16:creationId xmlns:a16="http://schemas.microsoft.com/office/drawing/2014/main" id="{5947CEB3-369A-0319-8FAC-13F6BC5916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8900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7" name="Group 2"/>
          <p:cNvGrpSpPr>
            <a:grpSpLocks/>
          </p:cNvGrpSpPr>
          <p:nvPr/>
        </p:nvGrpSpPr>
        <p:grpSpPr bwMode="auto">
          <a:xfrm>
            <a:off x="304800" y="139064"/>
            <a:ext cx="4626963" cy="937558"/>
            <a:chOff x="457199" y="-126500"/>
            <a:chExt cx="4626765" cy="937241"/>
          </a:xfrm>
        </p:grpSpPr>
        <p:sp>
          <p:nvSpPr>
            <p:cNvPr id="8" name="Rectangle 15"/>
            <p:cNvSpPr>
              <a:spLocks noChangeArrowheads="1"/>
            </p:cNvSpPr>
            <p:nvPr/>
          </p:nvSpPr>
          <p:spPr bwMode="auto">
            <a:xfrm>
              <a:off x="457199" y="287698"/>
              <a:ext cx="4626765" cy="52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2800" b="1" dirty="0">
                  <a:ln w="0"/>
                  <a:latin typeface="+mj-lt"/>
                  <a:cs typeface="Arial" panose="020B0604020202020204" pitchFamily="34" charset="0"/>
                </a:rPr>
                <a:t>AKU TUMBUH BESAR</a:t>
              </a:r>
            </a:p>
          </p:txBody>
        </p:sp>
        <p:sp>
          <p:nvSpPr>
            <p:cNvPr id="9" name="Rectangle 16"/>
            <p:cNvSpPr>
              <a:spLocks noChangeArrowheads="1"/>
            </p:cNvSpPr>
            <p:nvPr/>
          </p:nvSpPr>
          <p:spPr bwMode="auto">
            <a:xfrm>
              <a:off x="457200" y="-126500"/>
              <a:ext cx="1263433" cy="52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id-ID" sz="2800" b="1" dirty="0">
                  <a:solidFill>
                    <a:schemeClr val="accent6">
                      <a:lumMod val="75000"/>
                    </a:schemeClr>
                  </a:solidFill>
                  <a:latin typeface="Arial" pitchFamily="34" charset="0"/>
                  <a:cs typeface="Arial" pitchFamily="34" charset="0"/>
                </a:rPr>
                <a:t>BAB 1</a:t>
              </a: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1" y="243481"/>
            <a:ext cx="77341" cy="141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13345" y="1179552"/>
            <a:ext cx="6773255" cy="3226548"/>
            <a:chOff x="157161" y="1769434"/>
            <a:chExt cx="4098027" cy="3226548"/>
          </a:xfrm>
        </p:grpSpPr>
        <p:sp>
          <p:nvSpPr>
            <p:cNvPr id="4" name="Rectangle 3"/>
            <p:cNvSpPr/>
            <p:nvPr/>
          </p:nvSpPr>
          <p:spPr>
            <a:xfrm>
              <a:off x="157161" y="1866232"/>
              <a:ext cx="1873175" cy="38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auto">
            <a:xfrm>
              <a:off x="165705" y="1769434"/>
              <a:ext cx="2896754" cy="553998"/>
            </a:xfrm>
            <a:prstGeom prst="rect">
              <a:avLst/>
            </a:prstGeom>
          </p:spPr>
          <p:txBody>
            <a:bodyPr wrap="none">
              <a:spAutoFit/>
            </a:bodyPr>
            <a:lstStyle/>
            <a:p>
              <a:pPr>
                <a:lnSpc>
                  <a:spcPct val="150000"/>
                </a:lnSpc>
                <a:defRPr/>
              </a:pPr>
              <a:r>
                <a:rPr lang="id-ID" sz="2000" b="1" noProof="1">
                  <a:solidFill>
                    <a:schemeClr val="bg1"/>
                  </a:solidFill>
                  <a:latin typeface="+mj-lt"/>
                  <a:cs typeface="Arial" pitchFamily="34" charset="0"/>
                </a:rPr>
                <a:t>TUJUAN PEMBELAJARAN:</a:t>
              </a:r>
              <a:endParaRPr lang="en-US" sz="2000" b="1" noProof="1">
                <a:solidFill>
                  <a:schemeClr val="bg1"/>
                </a:solidFill>
                <a:latin typeface="+mj-lt"/>
                <a:cs typeface="Arial" pitchFamily="34" charset="0"/>
              </a:endParaRPr>
            </a:p>
          </p:txBody>
        </p:sp>
        <p:sp>
          <p:nvSpPr>
            <p:cNvPr id="16" name="Rectangle 14"/>
            <p:cNvSpPr>
              <a:spLocks noChangeArrowheads="1"/>
            </p:cNvSpPr>
            <p:nvPr/>
          </p:nvSpPr>
          <p:spPr bwMode="auto">
            <a:xfrm>
              <a:off x="165705" y="2287548"/>
              <a:ext cx="408948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43" indent="-285743">
                <a:buFont typeface="Arial" panose="020B0604020202020204" pitchFamily="34" charset="0"/>
                <a:buChar char="•"/>
              </a:pPr>
              <a:r>
                <a:rPr lang="en-US" altLang="id-ID" sz="1700" dirty="0">
                  <a:latin typeface="+mj-lt"/>
                </a:rPr>
                <a:t>men</a:t>
              </a:r>
              <a:r>
                <a:rPr lang="id-ID" altLang="id-ID" sz="1700" dirty="0">
                  <a:latin typeface="+mj-lt"/>
                </a:rPr>
                <a:t>yebutkan tokoh, permasalahan, dan informasi dari cerita yang dibaca;</a:t>
              </a:r>
            </a:p>
            <a:p>
              <a:pPr marL="285743" indent="-285743">
                <a:buFont typeface="Arial" panose="020B0604020202020204" pitchFamily="34" charset="0"/>
                <a:buChar char="•"/>
              </a:pPr>
              <a:r>
                <a:rPr lang="id-ID" altLang="id-ID" sz="1700" dirty="0">
                  <a:latin typeface="+mj-lt"/>
                </a:rPr>
                <a:t>menyampaikan pendapat secara lisan tentang </a:t>
              </a:r>
              <a:r>
                <a:rPr lang="id-ID" altLang="id-ID" sz="1700" dirty="0"/>
                <a:t>tokoh, permasalahan, dan informasi dari cerita yang dibaca;</a:t>
              </a:r>
            </a:p>
            <a:p>
              <a:pPr marL="285743" indent="-285743">
                <a:buFont typeface="Arial" panose="020B0604020202020204" pitchFamily="34" charset="0"/>
                <a:buChar char="•"/>
              </a:pPr>
              <a:r>
                <a:rPr lang="id-ID" altLang="id-ID" sz="1700" dirty="0">
                  <a:latin typeface="+mj-lt"/>
                </a:rPr>
                <a:t>menjelaskan informasi dari teks informatif yang disimak;</a:t>
              </a:r>
            </a:p>
            <a:p>
              <a:pPr marL="285743" indent="-285743">
                <a:buFont typeface="Arial" panose="020B0604020202020204" pitchFamily="34" charset="0"/>
                <a:buChar char="•"/>
              </a:pPr>
              <a:r>
                <a:rPr lang="id-ID" altLang="id-ID" sz="1700" dirty="0">
                  <a:latin typeface="+mj-lt"/>
                </a:rPr>
                <a:t>menuliskan makna kosakata baru dan kelas katanya berdasarkan teks;</a:t>
              </a:r>
            </a:p>
            <a:p>
              <a:pPr marL="285743" indent="-285743">
                <a:buFont typeface="Arial" panose="020B0604020202020204" pitchFamily="34" charset="0"/>
                <a:buChar char="•"/>
              </a:pPr>
              <a:r>
                <a:rPr lang="id-ID" altLang="id-ID" sz="1700" dirty="0">
                  <a:latin typeface="+mj-lt"/>
                </a:rPr>
                <a:t>mengidentifikasi kalimat transitif dan intransitif pada teks narasi yang dibaca;</a:t>
              </a:r>
            </a:p>
            <a:p>
              <a:pPr marL="285743" indent="-285743">
                <a:buFont typeface="Arial" panose="020B0604020202020204" pitchFamily="34" charset="0"/>
                <a:buChar char="•"/>
              </a:pPr>
              <a:r>
                <a:rPr lang="id-ID" altLang="id-ID" sz="1700" dirty="0">
                  <a:latin typeface="+mj-lt"/>
                </a:rPr>
                <a:t>menulis teks narasi menggunakan kalimat </a:t>
              </a:r>
              <a:r>
                <a:rPr lang="id-ID" altLang="id-ID" sz="1700" dirty="0"/>
                <a:t>transitif dan intransitif serta tanda baca sesuai dengan ejaan bahasa </a:t>
              </a:r>
              <a:r>
                <a:rPr lang="en-US" altLang="id-ID" sz="1700" dirty="0"/>
                <a:t>I</a:t>
              </a:r>
              <a:r>
                <a:rPr lang="id-ID" altLang="id-ID" sz="1700" dirty="0"/>
                <a:t>ndonesia.</a:t>
              </a:r>
              <a:endParaRPr lang="en-US" altLang="id-ID" sz="1700" dirty="0">
                <a:latin typeface="+mj-lt"/>
              </a:endParaRPr>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742950"/>
            <a:ext cx="1302125" cy="3960000"/>
          </a:xfrm>
          <a:prstGeom prst="rect">
            <a:avLst/>
          </a:prstGeom>
        </p:spPr>
      </p:pic>
    </p:spTree>
    <p:extLst>
      <p:ext uri="{BB962C8B-B14F-4D97-AF65-F5344CB8AC3E}">
        <p14:creationId xmlns:p14="http://schemas.microsoft.com/office/powerpoint/2010/main" val="19330174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200150"/>
            <a:ext cx="2618801" cy="3844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09550"/>
            <a:ext cx="5943600" cy="1009280"/>
          </a:xfrm>
          <a:prstGeom prst="rect">
            <a:avLst/>
          </a:prstGeom>
        </p:spPr>
      </p:pic>
      <p:sp>
        <p:nvSpPr>
          <p:cNvPr id="10" name="Rectangle 9"/>
          <p:cNvSpPr/>
          <p:nvPr/>
        </p:nvSpPr>
        <p:spPr>
          <a:xfrm>
            <a:off x="533400" y="269282"/>
            <a:ext cx="5562600" cy="904863"/>
          </a:xfrm>
          <a:prstGeom prst="rect">
            <a:avLst/>
          </a:prstGeom>
        </p:spPr>
        <p:txBody>
          <a:bodyPr wrap="square">
            <a:spAutoFit/>
          </a:bodyPr>
          <a:lstStyle/>
          <a:p>
            <a:pPr marL="457200" indent="-457200">
              <a:lnSpc>
                <a:spcPct val="110000"/>
              </a:lnSpc>
              <a:buSzPct val="100000"/>
              <a:buFont typeface="+mj-lt"/>
              <a:buAutoNum type="alphaUcPeriod"/>
            </a:pPr>
            <a:r>
              <a:rPr lang="id-ID" sz="2400" b="1" dirty="0">
                <a:solidFill>
                  <a:schemeClr val="bg1"/>
                </a:solidFill>
                <a:latin typeface="+mj-lt"/>
                <a:cs typeface="Arial" pitchFamily="34" charset="0"/>
              </a:rPr>
              <a:t>Informasi, Tokoh, dan Permasalahan dalam Cerita</a:t>
            </a:r>
            <a:endParaRPr lang="en-US" sz="2400" b="1" dirty="0">
              <a:solidFill>
                <a:schemeClr val="bg1"/>
              </a:solidFill>
              <a:latin typeface="+mj-lt"/>
              <a:cs typeface="Arial" pitchFamily="34" charset="0"/>
            </a:endParaRPr>
          </a:p>
        </p:txBody>
      </p:sp>
      <p:sp>
        <p:nvSpPr>
          <p:cNvPr id="3" name="TextBox 2"/>
          <p:cNvSpPr txBox="1"/>
          <p:nvPr/>
        </p:nvSpPr>
        <p:spPr>
          <a:xfrm>
            <a:off x="228600" y="1213574"/>
            <a:ext cx="6705600" cy="3339376"/>
          </a:xfrm>
          <a:prstGeom prst="rect">
            <a:avLst/>
          </a:prstGeom>
          <a:noFill/>
        </p:spPr>
        <p:txBody>
          <a:bodyPr wrap="square" rtlCol="0">
            <a:spAutoFit/>
          </a:bodyPr>
          <a:lstStyle/>
          <a:p>
            <a:r>
              <a:rPr lang="id-ID" sz="2000" dirty="0"/>
              <a:t>Setiap cerita bersisi informasi dan unsur pembangunan, seperti tokoh dan konflik. Tokoh adalah pelaku dalam cerita. Tokoh dalam cerita tidak hanya manusia, tetapi hewan dan benda. Tokoh memiliki sifat atau watak tertentu. Misalnya, baik hati, pemaaf, penyabar, atau pemarah.</a:t>
            </a:r>
          </a:p>
          <a:p>
            <a:endParaRPr lang="id-ID" sz="1100" dirty="0"/>
          </a:p>
          <a:p>
            <a:r>
              <a:rPr lang="id-ID" sz="2000" dirty="0"/>
              <a:t>Konflik adalah permasalahan dalam cerita. Konflik atau permasalahan dalam cerita dapat dibagi menjadi dua, yaitu:</a:t>
            </a:r>
          </a:p>
          <a:p>
            <a:pPr marL="342900" indent="-342900">
              <a:buFont typeface="+mj-lt"/>
              <a:buAutoNum type="arabicPeriod"/>
            </a:pPr>
            <a:r>
              <a:rPr lang="id-ID" sz="2000" dirty="0"/>
              <a:t>Permasalahan yang terjadi antara dua tokoh atau lebih.</a:t>
            </a:r>
          </a:p>
          <a:p>
            <a:pPr marL="342900" indent="-342900">
              <a:buFont typeface="+mj-lt"/>
              <a:buAutoNum type="arabicPeriod"/>
            </a:pPr>
            <a:r>
              <a:rPr lang="id-ID" sz="2000" dirty="0"/>
              <a:t>Permasalahan batin antara seorang tokoh dan dirinya sendiri.</a:t>
            </a:r>
          </a:p>
        </p:txBody>
      </p:sp>
    </p:spTree>
    <p:extLst>
      <p:ext uri="{BB962C8B-B14F-4D97-AF65-F5344CB8AC3E}">
        <p14:creationId xmlns:p14="http://schemas.microsoft.com/office/powerpoint/2010/main" val="238345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00"/>
          <a:stretch/>
        </p:blipFill>
        <p:spPr bwMode="auto">
          <a:xfrm>
            <a:off x="6781800" y="2190750"/>
            <a:ext cx="4102313"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aphicFrame>
        <p:nvGraphicFramePr>
          <p:cNvPr id="7" name="Diagram 6"/>
          <p:cNvGraphicFramePr/>
          <p:nvPr>
            <p:extLst>
              <p:ext uri="{D42A27DB-BD31-4B8C-83A1-F6EECF244321}">
                <p14:modId xmlns:p14="http://schemas.microsoft.com/office/powerpoint/2010/main" val="1616391318"/>
              </p:ext>
            </p:extLst>
          </p:nvPr>
        </p:nvGraphicFramePr>
        <p:xfrm>
          <a:off x="609600" y="1200150"/>
          <a:ext cx="5976000" cy="320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ctangle 10"/>
          <p:cNvSpPr/>
          <p:nvPr/>
        </p:nvSpPr>
        <p:spPr>
          <a:xfrm>
            <a:off x="533400" y="269282"/>
            <a:ext cx="6172200" cy="830997"/>
          </a:xfrm>
          <a:prstGeom prst="rect">
            <a:avLst/>
          </a:prstGeom>
        </p:spPr>
        <p:txBody>
          <a:bodyPr wrap="square">
            <a:spAutoFit/>
          </a:bodyPr>
          <a:lstStyle/>
          <a:p>
            <a:pPr algn="ctr">
              <a:buSzPct val="100000"/>
            </a:pPr>
            <a:r>
              <a:rPr lang="id-ID" sz="2400" b="1" dirty="0">
                <a:latin typeface="+mj-lt"/>
                <a:cs typeface="Arial" pitchFamily="34" charset="0"/>
              </a:rPr>
              <a:t>Cara Menjelaskan Toko</a:t>
            </a:r>
            <a:r>
              <a:rPr lang="en-US" sz="2400" b="1" dirty="0">
                <a:latin typeface="+mj-lt"/>
                <a:cs typeface="Arial" pitchFamily="34" charset="0"/>
              </a:rPr>
              <a:t>h</a:t>
            </a:r>
            <a:r>
              <a:rPr lang="id-ID" sz="2400" b="1" dirty="0">
                <a:latin typeface="+mj-lt"/>
                <a:cs typeface="Arial" pitchFamily="34" charset="0"/>
              </a:rPr>
              <a:t> </a:t>
            </a:r>
            <a:r>
              <a:rPr lang="en-US" sz="2400" b="1" dirty="0">
                <a:latin typeface="+mj-lt"/>
                <a:cs typeface="Arial" pitchFamily="34" charset="0"/>
              </a:rPr>
              <a:t>d</a:t>
            </a:r>
            <a:r>
              <a:rPr lang="id-ID" sz="2400" b="1" dirty="0">
                <a:latin typeface="+mj-lt"/>
                <a:cs typeface="Arial" pitchFamily="34" charset="0"/>
              </a:rPr>
              <a:t>an Permasalahan </a:t>
            </a:r>
            <a:r>
              <a:rPr lang="en-US" sz="2400" b="1" dirty="0">
                <a:latin typeface="+mj-lt"/>
                <a:cs typeface="Arial" pitchFamily="34" charset="0"/>
              </a:rPr>
              <a:t>d</a:t>
            </a:r>
            <a:r>
              <a:rPr lang="id-ID" sz="2400" b="1" dirty="0">
                <a:latin typeface="+mj-lt"/>
                <a:cs typeface="Arial" pitchFamily="34" charset="0"/>
              </a:rPr>
              <a:t>alam Cerita</a:t>
            </a:r>
            <a:endParaRPr lang="en-US" sz="2400" b="1" dirty="0">
              <a:latin typeface="+mj-lt"/>
              <a:cs typeface="Arial" pitchFamily="34" charset="0"/>
            </a:endParaRPr>
          </a:p>
        </p:txBody>
      </p:sp>
    </p:spTree>
    <p:extLst>
      <p:ext uri="{BB962C8B-B14F-4D97-AF65-F5344CB8AC3E}">
        <p14:creationId xmlns:p14="http://schemas.microsoft.com/office/powerpoint/2010/main" val="3675801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193750"/>
            <a:ext cx="3996000" cy="2664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67070"/>
            <a:ext cx="5943600" cy="704480"/>
          </a:xfrm>
          <a:prstGeom prst="rect">
            <a:avLst/>
          </a:prstGeom>
        </p:spPr>
      </p:pic>
      <p:sp>
        <p:nvSpPr>
          <p:cNvPr id="7" name="Rectangle 6"/>
          <p:cNvSpPr/>
          <p:nvPr/>
        </p:nvSpPr>
        <p:spPr>
          <a:xfrm>
            <a:off x="685800" y="340878"/>
            <a:ext cx="5562600" cy="478272"/>
          </a:xfrm>
          <a:prstGeom prst="rect">
            <a:avLst/>
          </a:prstGeom>
        </p:spPr>
        <p:txBody>
          <a:bodyPr wrap="square">
            <a:spAutoFit/>
          </a:bodyPr>
          <a:lstStyle/>
          <a:p>
            <a:pPr marL="457200" indent="-457200">
              <a:lnSpc>
                <a:spcPct val="110000"/>
              </a:lnSpc>
              <a:buSzPct val="100000"/>
              <a:buFont typeface="+mj-lt"/>
              <a:buAutoNum type="alphaUcPeriod" startAt="2"/>
            </a:pPr>
            <a:r>
              <a:rPr lang="id-ID" sz="2400" b="1" dirty="0">
                <a:solidFill>
                  <a:schemeClr val="bg1"/>
                </a:solidFill>
                <a:latin typeface="+mj-lt"/>
                <a:cs typeface="Arial" pitchFamily="34" charset="0"/>
              </a:rPr>
              <a:t>Informasi dari Teks Informatif</a:t>
            </a:r>
            <a:endParaRPr lang="en-US" sz="2400" b="1" dirty="0">
              <a:solidFill>
                <a:schemeClr val="bg1"/>
              </a:solidFill>
              <a:latin typeface="+mj-lt"/>
              <a:cs typeface="Arial" pitchFamily="34" charset="0"/>
            </a:endParaRPr>
          </a:p>
        </p:txBody>
      </p:sp>
      <p:sp>
        <p:nvSpPr>
          <p:cNvPr id="8" name="TextBox 7"/>
          <p:cNvSpPr txBox="1"/>
          <p:nvPr/>
        </p:nvSpPr>
        <p:spPr>
          <a:xfrm>
            <a:off x="457200" y="1504950"/>
            <a:ext cx="5334000" cy="2554545"/>
          </a:xfrm>
          <a:prstGeom prst="rect">
            <a:avLst/>
          </a:prstGeom>
          <a:noFill/>
        </p:spPr>
        <p:txBody>
          <a:bodyPr wrap="square" rtlCol="0">
            <a:spAutoFit/>
          </a:bodyPr>
          <a:lstStyle/>
          <a:p>
            <a:r>
              <a:rPr lang="id-ID" sz="2000" dirty="0"/>
              <a:t>Teks informatif berisi informasi berdasarkan fakta atau kenyataan. Cara memperoleh informasi dari teks informatif</a:t>
            </a:r>
            <a:r>
              <a:rPr lang="en-US" sz="2000" dirty="0"/>
              <a:t> yang </a:t>
            </a:r>
            <a:r>
              <a:rPr lang="en-US" sz="2000" dirty="0" err="1"/>
              <a:t>disimak</a:t>
            </a:r>
            <a:r>
              <a:rPr lang="en-US" sz="2000" dirty="0"/>
              <a:t>:</a:t>
            </a:r>
            <a:endParaRPr lang="id-ID" sz="2000" dirty="0"/>
          </a:p>
          <a:p>
            <a:pPr marL="342900" indent="-342900">
              <a:buFont typeface="+mj-lt"/>
              <a:buAutoNum type="arabicPeriod"/>
            </a:pPr>
            <a:r>
              <a:rPr lang="id-ID" sz="2000" dirty="0"/>
              <a:t>Simaklah teks dengan saksama.</a:t>
            </a:r>
          </a:p>
          <a:p>
            <a:pPr marL="342900" indent="-342900">
              <a:buFont typeface="+mj-lt"/>
              <a:buAutoNum type="arabicPeriod"/>
            </a:pPr>
            <a:r>
              <a:rPr lang="id-ID" sz="2000" dirty="0"/>
              <a:t>Catatlah informasi penting dari teks yang didengar.</a:t>
            </a:r>
          </a:p>
          <a:p>
            <a:pPr marL="342900" indent="-342900">
              <a:buFont typeface="+mj-lt"/>
              <a:buAutoNum type="arabicPeriod"/>
            </a:pPr>
            <a:r>
              <a:rPr lang="id-ID" sz="2000" dirty="0"/>
              <a:t>Jawablah pertanyaan yang diberikan sesuai dengan informasi yang didengar.</a:t>
            </a:r>
          </a:p>
        </p:txBody>
      </p:sp>
    </p:spTree>
    <p:extLst>
      <p:ext uri="{BB962C8B-B14F-4D97-AF65-F5344CB8AC3E}">
        <p14:creationId xmlns:p14="http://schemas.microsoft.com/office/powerpoint/2010/main" val="26979862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7070"/>
            <a:ext cx="4572000" cy="704480"/>
          </a:xfrm>
          <a:prstGeom prst="rect">
            <a:avLst/>
          </a:prstGeom>
        </p:spPr>
      </p:pic>
      <p:sp>
        <p:nvSpPr>
          <p:cNvPr id="7" name="Rectangle 6"/>
          <p:cNvSpPr/>
          <p:nvPr/>
        </p:nvSpPr>
        <p:spPr>
          <a:xfrm>
            <a:off x="685800" y="340878"/>
            <a:ext cx="5562600" cy="478272"/>
          </a:xfrm>
          <a:prstGeom prst="rect">
            <a:avLst/>
          </a:prstGeom>
        </p:spPr>
        <p:txBody>
          <a:bodyPr wrap="square">
            <a:spAutoFit/>
          </a:bodyPr>
          <a:lstStyle/>
          <a:p>
            <a:pPr marL="457200" indent="-457200">
              <a:lnSpc>
                <a:spcPct val="110000"/>
              </a:lnSpc>
              <a:buSzPct val="100000"/>
              <a:buFont typeface="+mj-lt"/>
              <a:buAutoNum type="alphaUcPeriod" startAt="3"/>
            </a:pPr>
            <a:r>
              <a:rPr lang="id-ID" sz="2400" b="1" dirty="0">
                <a:solidFill>
                  <a:schemeClr val="bg1"/>
                </a:solidFill>
                <a:latin typeface="+mj-lt"/>
                <a:cs typeface="Arial" pitchFamily="34" charset="0"/>
              </a:rPr>
              <a:t>Makna dan Kelas Kata</a:t>
            </a:r>
            <a:endParaRPr lang="en-US" sz="2400" b="1" dirty="0">
              <a:solidFill>
                <a:schemeClr val="bg1"/>
              </a:solidFill>
              <a:latin typeface="+mj-lt"/>
              <a:cs typeface="Arial" pitchFamily="34" charset="0"/>
            </a:endParaRPr>
          </a:p>
        </p:txBody>
      </p:sp>
      <p:sp>
        <p:nvSpPr>
          <p:cNvPr id="8" name="TextBox 7"/>
          <p:cNvSpPr txBox="1"/>
          <p:nvPr/>
        </p:nvSpPr>
        <p:spPr>
          <a:xfrm>
            <a:off x="189510" y="1047750"/>
            <a:ext cx="8725890" cy="400110"/>
          </a:xfrm>
          <a:prstGeom prst="rect">
            <a:avLst/>
          </a:prstGeom>
          <a:noFill/>
        </p:spPr>
        <p:txBody>
          <a:bodyPr wrap="square" rtlCol="0">
            <a:spAutoFit/>
          </a:bodyPr>
          <a:lstStyle/>
          <a:p>
            <a:pPr algn="ctr"/>
            <a:r>
              <a:rPr lang="id-ID" sz="2000" dirty="0"/>
              <a:t>Berikut cara mencari makna kata menggunakan KBBI</a:t>
            </a:r>
            <a:r>
              <a:rPr lang="en-US" sz="2000" dirty="0"/>
              <a:t>.</a:t>
            </a:r>
            <a:endParaRPr lang="id-ID" sz="2000" dirty="0"/>
          </a:p>
        </p:txBody>
      </p:sp>
      <p:graphicFrame>
        <p:nvGraphicFramePr>
          <p:cNvPr id="12" name="Diagram 11"/>
          <p:cNvGraphicFramePr/>
          <p:nvPr>
            <p:extLst>
              <p:ext uri="{D42A27DB-BD31-4B8C-83A1-F6EECF244321}">
                <p14:modId xmlns:p14="http://schemas.microsoft.com/office/powerpoint/2010/main" val="305178853"/>
              </p:ext>
            </p:extLst>
          </p:nvPr>
        </p:nvGraphicFramePr>
        <p:xfrm>
          <a:off x="1602555" y="1581150"/>
          <a:ext cx="5976000" cy="288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99512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1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25" name="Group 24"/>
          <p:cNvGrpSpPr/>
          <p:nvPr/>
        </p:nvGrpSpPr>
        <p:grpSpPr>
          <a:xfrm>
            <a:off x="533400" y="445769"/>
            <a:ext cx="5867400" cy="2430781"/>
            <a:chOff x="457200" y="590550"/>
            <a:chExt cx="5334000" cy="1981200"/>
          </a:xfrm>
        </p:grpSpPr>
        <p:sp>
          <p:nvSpPr>
            <p:cNvPr id="7" name="Oval 6"/>
            <p:cNvSpPr/>
            <p:nvPr/>
          </p:nvSpPr>
          <p:spPr>
            <a:xfrm>
              <a:off x="457200" y="590550"/>
              <a:ext cx="5334000" cy="1981200"/>
            </a:xfrm>
            <a:prstGeom prst="ellipse">
              <a:avLst/>
            </a:prstGeom>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id-ID"/>
            </a:p>
          </p:txBody>
        </p:sp>
        <p:sp>
          <p:nvSpPr>
            <p:cNvPr id="3" name="TextBox 2"/>
            <p:cNvSpPr txBox="1"/>
            <p:nvPr/>
          </p:nvSpPr>
          <p:spPr>
            <a:xfrm>
              <a:off x="1239982" y="894873"/>
              <a:ext cx="4343400" cy="1329517"/>
            </a:xfrm>
            <a:prstGeom prst="rect">
              <a:avLst/>
            </a:prstGeom>
            <a:noFill/>
          </p:spPr>
          <p:txBody>
            <a:bodyPr wrap="square" rtlCol="0">
              <a:spAutoFit/>
            </a:bodyPr>
            <a:lstStyle/>
            <a:p>
              <a:r>
                <a:rPr lang="id-ID" sz="2000" dirty="0"/>
                <a:t>Kelas kata adalah golongan kata, seperti kata kerja atau verba (</a:t>
              </a:r>
              <a:r>
                <a:rPr lang="en-US" sz="2000" dirty="0"/>
                <a:t>v</a:t>
              </a:r>
              <a:r>
                <a:rPr lang="id-ID" sz="2000" dirty="0"/>
                <a:t>), benda atau nomina (n), dan sifat atau adjektiva (a). Dalam kamus, kelas kata tertulis sebelum makna kata</a:t>
              </a:r>
              <a:r>
                <a:rPr lang="en-US" sz="2000" dirty="0"/>
                <a:t>.</a:t>
              </a:r>
              <a:endParaRPr lang="id-ID" sz="2000" dirty="0"/>
            </a:p>
          </p:txBody>
        </p:sp>
      </p:grpSp>
      <p:grpSp>
        <p:nvGrpSpPr>
          <p:cNvPr id="26" name="Group 25"/>
          <p:cNvGrpSpPr/>
          <p:nvPr/>
        </p:nvGrpSpPr>
        <p:grpSpPr>
          <a:xfrm>
            <a:off x="1120140" y="3109991"/>
            <a:ext cx="7566660" cy="1183117"/>
            <a:chOff x="1981200" y="3109991"/>
            <a:chExt cx="6705600" cy="1183117"/>
          </a:xfrm>
        </p:grpSpPr>
        <p:grpSp>
          <p:nvGrpSpPr>
            <p:cNvPr id="11" name="Group 10"/>
            <p:cNvGrpSpPr/>
            <p:nvPr/>
          </p:nvGrpSpPr>
          <p:grpSpPr>
            <a:xfrm>
              <a:off x="1981200" y="3607308"/>
              <a:ext cx="6705600" cy="685800"/>
              <a:chOff x="1981200" y="3607308"/>
              <a:chExt cx="6705600" cy="685800"/>
            </a:xfrm>
          </p:grpSpPr>
          <p:sp>
            <p:nvSpPr>
              <p:cNvPr id="8" name="Rounded Rectangle 7"/>
              <p:cNvSpPr/>
              <p:nvPr/>
            </p:nvSpPr>
            <p:spPr>
              <a:xfrm>
                <a:off x="1981200" y="3607308"/>
                <a:ext cx="6705600" cy="685800"/>
              </a:xfrm>
              <a:prstGeom prst="round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id-ID" sz="2000" dirty="0"/>
                  <a:t>Asup.an       masukan (biasanya tentang makan, gizi); tambahan</a:t>
                </a:r>
              </a:p>
            </p:txBody>
          </p:sp>
          <p:sp>
            <p:nvSpPr>
              <p:cNvPr id="9" name="Oval 8"/>
              <p:cNvSpPr/>
              <p:nvPr/>
            </p:nvSpPr>
            <p:spPr>
              <a:xfrm>
                <a:off x="3200400" y="3824208"/>
                <a:ext cx="252000" cy="2520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i="1" dirty="0">
                    <a:solidFill>
                      <a:schemeClr val="tx1"/>
                    </a:solidFill>
                  </a:rPr>
                  <a:t>n</a:t>
                </a:r>
              </a:p>
            </p:txBody>
          </p:sp>
        </p:grpSp>
        <p:cxnSp>
          <p:nvCxnSpPr>
            <p:cNvPr id="13" name="Straight Arrow Connector 12"/>
            <p:cNvCxnSpPr/>
            <p:nvPr/>
          </p:nvCxnSpPr>
          <p:spPr>
            <a:xfrm>
              <a:off x="3326400" y="3300492"/>
              <a:ext cx="0" cy="4904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26400" y="3300492"/>
              <a:ext cx="712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038600" y="3109991"/>
              <a:ext cx="2209800" cy="360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a:solidFill>
                    <a:schemeClr val="tx1"/>
                  </a:solidFill>
                </a:rPr>
                <a:t>Kete</a:t>
              </a:r>
              <a:r>
                <a:rPr lang="en-US" sz="2000" dirty="0" err="1">
                  <a:solidFill>
                    <a:schemeClr val="tx1"/>
                  </a:solidFill>
                </a:rPr>
                <a:t>ra</a:t>
              </a:r>
              <a:r>
                <a:rPr lang="id-ID" sz="2000" dirty="0">
                  <a:solidFill>
                    <a:schemeClr val="tx1"/>
                  </a:solidFill>
                </a:rPr>
                <a:t>ngan kelas kata</a:t>
              </a:r>
            </a:p>
          </p:txBody>
        </p:sp>
      </p:grpSp>
    </p:spTree>
    <p:extLst>
      <p:ext uri="{BB962C8B-B14F-4D97-AF65-F5344CB8AC3E}">
        <p14:creationId xmlns:p14="http://schemas.microsoft.com/office/powerpoint/2010/main" val="272828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6"/>
          <p:cNvSpPr txBox="1"/>
          <p:nvPr/>
        </p:nvSpPr>
        <p:spPr>
          <a:xfrm>
            <a:off x="2789273" y="971550"/>
            <a:ext cx="5800223" cy="3046988"/>
          </a:xfrm>
          <a:prstGeom prst="rect">
            <a:avLst/>
          </a:prstGeom>
          <a:noFill/>
        </p:spPr>
        <p:txBody>
          <a:bodyPr wrap="square" rtlCol="0">
            <a:spAutoFit/>
          </a:bodyPr>
          <a:lstStyle/>
          <a:p>
            <a:r>
              <a:rPr lang="en-US" sz="3200" dirty="0"/>
              <a:t>Ayo, </a:t>
            </a:r>
            <a:r>
              <a:rPr lang="en-US" sz="3200" dirty="0" err="1"/>
              <a:t>perhatikan</a:t>
            </a:r>
            <a:r>
              <a:rPr lang="en-US" sz="3200" dirty="0"/>
              <a:t> </a:t>
            </a:r>
            <a:r>
              <a:rPr lang="en-US" sz="3200" dirty="0" err="1"/>
              <a:t>tayangan</a:t>
            </a:r>
            <a:r>
              <a:rPr lang="en-US" sz="3200" dirty="0"/>
              <a:t> video </a:t>
            </a:r>
            <a:r>
              <a:rPr lang="en-US" sz="3200" dirty="0" err="1"/>
              <a:t>berikut</a:t>
            </a:r>
            <a:r>
              <a:rPr lang="en-US" sz="3200" dirty="0"/>
              <a:t> agar </a:t>
            </a:r>
            <a:r>
              <a:rPr lang="en-US" sz="3200" dirty="0" err="1"/>
              <a:t>kamu</a:t>
            </a:r>
            <a:r>
              <a:rPr lang="en-US" sz="3200" dirty="0"/>
              <a:t> </a:t>
            </a:r>
            <a:r>
              <a:rPr lang="en-US" sz="3200" dirty="0" err="1"/>
              <a:t>lebih</a:t>
            </a:r>
            <a:r>
              <a:rPr lang="en-US" sz="3200" dirty="0"/>
              <a:t> </a:t>
            </a:r>
            <a:r>
              <a:rPr lang="en-US" sz="3200" dirty="0" err="1"/>
              <a:t>memahami</a:t>
            </a:r>
            <a:r>
              <a:rPr lang="en-US" sz="3200" dirty="0"/>
              <a:t> </a:t>
            </a:r>
            <a:r>
              <a:rPr lang="en-US" sz="3200" dirty="0" err="1"/>
              <a:t>cara</a:t>
            </a:r>
            <a:r>
              <a:rPr lang="en-US" sz="3200" dirty="0"/>
              <a:t> </a:t>
            </a:r>
            <a:r>
              <a:rPr lang="en-US" sz="3200" dirty="0" err="1"/>
              <a:t>mencari</a:t>
            </a:r>
            <a:r>
              <a:rPr lang="en-US" sz="3200" dirty="0"/>
              <a:t> </a:t>
            </a:r>
            <a:r>
              <a:rPr lang="en-US" sz="3200" dirty="0" err="1"/>
              <a:t>makna</a:t>
            </a:r>
            <a:r>
              <a:rPr lang="en-US" sz="3200" dirty="0"/>
              <a:t> kata </a:t>
            </a:r>
            <a:r>
              <a:rPr lang="en-US" sz="3200" dirty="0" err="1"/>
              <a:t>dalam</a:t>
            </a:r>
            <a:r>
              <a:rPr lang="en-US" sz="3200" dirty="0"/>
              <a:t> KBBI.</a:t>
            </a:r>
          </a:p>
          <a:p>
            <a:endParaRPr lang="en-US" sz="3200" dirty="0"/>
          </a:p>
          <a:p>
            <a:r>
              <a:rPr lang="en-US" sz="3200" dirty="0" err="1"/>
              <a:t>Perhatikan</a:t>
            </a:r>
            <a:r>
              <a:rPr lang="en-US" sz="3200" dirty="0"/>
              <a:t> </a:t>
            </a:r>
            <a:r>
              <a:rPr lang="en-US" sz="3200" dirty="0" err="1"/>
              <a:t>dengan</a:t>
            </a:r>
            <a:r>
              <a:rPr lang="en-US" sz="3200" dirty="0"/>
              <a:t> </a:t>
            </a:r>
            <a:r>
              <a:rPr lang="en-US" sz="3200" dirty="0" err="1"/>
              <a:t>saksama</a:t>
            </a:r>
            <a:r>
              <a:rPr lang="en-US" sz="3200" dirty="0"/>
              <a:t>, </a:t>
            </a:r>
            <a:r>
              <a:rPr lang="en-US" sz="3200" dirty="0" err="1"/>
              <a:t>ya</a:t>
            </a:r>
            <a:r>
              <a:rPr lang="en-US" sz="3200" dirty="0"/>
              <a:t>.</a:t>
            </a:r>
          </a:p>
        </p:txBody>
      </p:sp>
      <p:grpSp>
        <p:nvGrpSpPr>
          <p:cNvPr id="5" name="Group 4"/>
          <p:cNvGrpSpPr/>
          <p:nvPr/>
        </p:nvGrpSpPr>
        <p:grpSpPr>
          <a:xfrm>
            <a:off x="249703" y="736297"/>
            <a:ext cx="2082371" cy="3568311"/>
            <a:chOff x="3798578" y="626501"/>
            <a:chExt cx="2250083" cy="3850863"/>
          </a:xfrm>
        </p:grpSpPr>
        <p:sp>
          <p:nvSpPr>
            <p:cNvPr id="6" name="Oval 5"/>
            <p:cNvSpPr/>
            <p:nvPr/>
          </p:nvSpPr>
          <p:spPr>
            <a:xfrm>
              <a:off x="3798578" y="3912799"/>
              <a:ext cx="1785852" cy="564565"/>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id-ID" alt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descr="E:\ELISA\PPT ESPS\ibu guru.png"/>
            <p:cNvPicPr>
              <a:picLocks noChangeAspect="1"/>
            </p:cNvPicPr>
            <p:nvPr/>
          </p:nvPicPr>
          <p:blipFill>
            <a:blip r:embed="rId2"/>
            <a:srcRect l="24471" t="6506" r="25594"/>
            <a:stretch>
              <a:fillRect/>
            </a:stretch>
          </p:blipFill>
          <p:spPr>
            <a:xfrm flipH="1">
              <a:off x="4127926" y="626501"/>
              <a:ext cx="1920735" cy="3653054"/>
            </a:xfrm>
            <a:prstGeom prst="rect">
              <a:avLst/>
            </a:prstGeom>
            <a:noFill/>
            <a:ln w="9525">
              <a:noFill/>
            </a:ln>
          </p:spPr>
        </p:pic>
      </p:grpSp>
    </p:spTree>
    <p:extLst>
      <p:ext uri="{BB962C8B-B14F-4D97-AF65-F5344CB8AC3E}">
        <p14:creationId xmlns:p14="http://schemas.microsoft.com/office/powerpoint/2010/main" val="30747434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2" end="2"/>
                                            </p:txEl>
                                          </p:spTgt>
                                        </p:tgtEl>
                                        <p:attrNameLst>
                                          <p:attrName>style.visibility</p:attrName>
                                        </p:attrNameLst>
                                      </p:cBhvr>
                                      <p:to>
                                        <p:strVal val="visible"/>
                                      </p:to>
                                    </p:set>
                                    <p:animEffect transition="in" filter="wipe(left)">
                                      <p:cBhvr>
                                        <p:cTn id="1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l 06">
            <a:hlinkClick r:id="" action="ppaction://media"/>
            <a:extLst>
              <a:ext uri="{FF2B5EF4-FFF2-40B4-BE49-F238E27FC236}">
                <a16:creationId xmlns:a16="http://schemas.microsoft.com/office/drawing/2014/main" id="{95368E59-B752-9204-99A8-7D1441253C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029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521</Words>
  <Application>Microsoft Office PowerPoint</Application>
  <PresentationFormat>On-screen Show (16:9)</PresentationFormat>
  <Paragraphs>58</Paragraphs>
  <Slides>13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Aulia Dwiningtyas Putri</dc:creator>
  <cp:lastModifiedBy>08_points ZeroEight Points</cp:lastModifiedBy>
  <cp:revision>42</cp:revision>
  <dcterms:created xsi:type="dcterms:W3CDTF">2022-01-17T01:37:52Z</dcterms:created>
  <dcterms:modified xsi:type="dcterms:W3CDTF">2023-03-17T05:19:39Z</dcterms:modified>
</cp:coreProperties>
</file>