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34B2"/>
    <a:srgbClr val="DA0000"/>
    <a:srgbClr val="000000"/>
    <a:srgbClr val="FFFFFF"/>
    <a:srgbClr val="FAC090"/>
    <a:srgbClr val="0000FF"/>
    <a:srgbClr val="E6B9B8"/>
    <a:srgbClr val="E46C0A"/>
    <a:srgbClr val="984807"/>
    <a:srgbClr val="321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67" autoAdjust="0"/>
    <p:restoredTop sz="98930" autoAdjust="0"/>
  </p:normalViewPr>
  <p:slideViewPr>
    <p:cSldViewPr>
      <p:cViewPr varScale="1">
        <p:scale>
          <a:sx n="69" d="100"/>
          <a:sy n="69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211155"/>
            <a:ext cx="7092280" cy="9540259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5236628" y="1976718"/>
            <a:ext cx="3744000" cy="404331"/>
            <a:chOff x="-60940" y="3925311"/>
            <a:chExt cx="3409374" cy="424548"/>
          </a:xfrm>
        </p:grpSpPr>
        <p:sp>
          <p:nvSpPr>
            <p:cNvPr id="23" name="Rectangle 22"/>
            <p:cNvSpPr/>
            <p:nvPr/>
          </p:nvSpPr>
          <p:spPr>
            <a:xfrm>
              <a:off x="-1" y="3943393"/>
              <a:ext cx="3348435" cy="4064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0940" y="3925311"/>
              <a:ext cx="3288396" cy="42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Tujuan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pembelajaran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: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36628" y="2564904"/>
            <a:ext cx="3672000" cy="1631216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wrap="square">
            <a:spAutoFit/>
          </a:bodyPr>
          <a:lstStyle/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Mengumpulkan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Membaca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data.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Mengolah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menyajikan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Menafsirkan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sajian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data.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0"/>
            <a:ext cx="1881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 pitchFamily="34" charset="0"/>
              </a:rPr>
              <a:t>BAB 4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15" name="Title 1"/>
          <p:cNvSpPr>
            <a:spLocks noGrp="1" noChangeArrowheads="1"/>
          </p:cNvSpPr>
          <p:nvPr/>
        </p:nvSpPr>
        <p:spPr bwMode="auto">
          <a:xfrm>
            <a:off x="1547664" y="529368"/>
            <a:ext cx="6264696" cy="10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5" tIns="41598" rIns="83195" bIns="41598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PENGOLAHAN DATA (1)</a:t>
            </a:r>
            <a:endParaRPr lang="en-US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30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552" y="665188"/>
            <a:ext cx="4392490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Kelas</a:t>
            </a:r>
            <a:r>
              <a:rPr lang="en-US" sz="2200" dirty="0" smtClean="0">
                <a:latin typeface="Arial" charset="0"/>
                <a:cs typeface="Arial" charset="0"/>
              </a:rPr>
              <a:t> I-VI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5220072" y="1124744"/>
                <a:ext cx="3923928" cy="3242426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Tentukan rata-rata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banyak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siswa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setiap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kelas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!</a:t>
                </a:r>
              </a:p>
              <a:p>
                <a:pPr eaLnBrk="1" hangingPunct="1"/>
                <a:r>
                  <a:rPr lang="en-US" sz="2200" dirty="0" err="1" smtClean="0">
                    <a:latin typeface="Arial" charset="0"/>
                    <a:cs typeface="Arial" charset="0"/>
                  </a:rPr>
                  <a:t>Banyak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data = 6</a:t>
                </a:r>
              </a:p>
              <a:p>
                <a:pPr eaLnBrk="1" hangingPunct="1"/>
                <a:r>
                  <a:rPr lang="en-US" sz="2200" dirty="0" err="1" smtClean="0">
                    <a:latin typeface="Arial" charset="0"/>
                    <a:cs typeface="Arial" charset="0"/>
                  </a:rPr>
                  <a:t>Jumlah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data </a:t>
                </a:r>
              </a:p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= 43 + 42 + 40 + 40 + 41 + 40 = 246</a:t>
                </a:r>
              </a:p>
              <a:p>
                <a:r>
                  <a:rPr lang="en-US" sz="2000" dirty="0">
                    <a:latin typeface="Arial" charset="0"/>
                    <a:cs typeface="Arial" charset="0"/>
                  </a:rPr>
                  <a:t>Rata-rata 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cs typeface="Arial" charset="0"/>
                          </a:rPr>
                          <m:t>Jumlah</m:t>
                        </m:r>
                        <m:r>
                          <a:rPr lang="en-US" sz="2400" b="0" i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cs typeface="Arial" charset="0"/>
                          </a:rPr>
                          <m:t>data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cs typeface="Arial" charset="0"/>
                          </a:rPr>
                          <m:t>Banyak</m:t>
                        </m:r>
                        <m:r>
                          <a:rPr lang="en-US" sz="2400" b="0" i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cs typeface="Arial" charset="0"/>
                          </a:rPr>
                          <m:t>data</m:t>
                        </m:r>
                      </m:den>
                    </m:f>
                  </m:oMath>
                </a14:m>
                <a:r>
                  <a:rPr lang="en-US" sz="2400" dirty="0">
                    <a:latin typeface="Arial" charset="0"/>
                    <a:cs typeface="Arial" charset="0"/>
                  </a:rPr>
                  <a:t> </a:t>
                </a:r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r>
                  <a:rPr lang="en-US" sz="2400" dirty="0" smtClean="0">
                    <a:latin typeface="Arial" charset="0"/>
                    <a:cs typeface="Arial" charset="0"/>
                  </a:rPr>
                  <a:t>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246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6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41</m:t>
                    </m:r>
                  </m:oMath>
                </a14:m>
                <a:endParaRPr lang="en-US" sz="22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1124744"/>
                <a:ext cx="3923928" cy="3242426"/>
              </a:xfrm>
              <a:prstGeom prst="rect">
                <a:avLst/>
              </a:prstGeom>
              <a:blipFill rotWithShape="1">
                <a:blip r:embed="rId2"/>
                <a:stretch>
                  <a:fillRect l="-1543" t="-561" r="-2778" b="-374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24402"/>
              </p:ext>
            </p:extLst>
          </p:nvPr>
        </p:nvGraphicFramePr>
        <p:xfrm>
          <a:off x="323528" y="1162810"/>
          <a:ext cx="470987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225"/>
                <a:gridCol w="24906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Siswa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8011" y="4869160"/>
            <a:ext cx="7616014" cy="43088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Jadi</a:t>
            </a:r>
            <a:r>
              <a:rPr lang="en-US" sz="2200" dirty="0" smtClean="0">
                <a:latin typeface="Arial" charset="0"/>
                <a:cs typeface="Arial" charset="0"/>
              </a:rPr>
              <a:t>, rata-rata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kelas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41 orang. </a:t>
            </a:r>
          </a:p>
        </p:txBody>
      </p:sp>
    </p:spTree>
    <p:extLst>
      <p:ext uri="{BB962C8B-B14F-4D97-AF65-F5344CB8AC3E}">
        <p14:creationId xmlns:p14="http://schemas.microsoft.com/office/powerpoint/2010/main" val="39908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216" y="116632"/>
            <a:ext cx="76704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Mengumpulkan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216" y="618096"/>
            <a:ext cx="3650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438" indent="-285750">
              <a:buAutoNum type="arabicPeriod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Mengumpulkan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5989" y="1079761"/>
            <a:ext cx="8700507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Sumber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diperoleh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secara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langsung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sumber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sudah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9914" y="4471213"/>
            <a:ext cx="2253584" cy="1446550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latin typeface="Arial" charset="0"/>
                <a:cs typeface="Arial" charset="0"/>
              </a:rPr>
              <a:t>Teknik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pengumpulan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secara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langsung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58354" y="5283611"/>
            <a:ext cx="5890785" cy="76944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>
                <a:latin typeface="Arial" charset="0"/>
                <a:cs typeface="Arial" charset="0"/>
              </a:rPr>
              <a:t>P</a:t>
            </a:r>
            <a:r>
              <a:rPr lang="en-US" sz="2200" dirty="0" err="1" smtClean="0">
                <a:latin typeface="Arial" charset="0"/>
                <a:cs typeface="Arial" charset="0"/>
              </a:rPr>
              <a:t>encatatan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langsung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</a:rPr>
              <a:t>mengandalkan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pancaindera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memperoleh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informasi</a:t>
            </a:r>
            <a:r>
              <a:rPr lang="en-US" sz="2200" dirty="0">
                <a:latin typeface="Arial" charset="0"/>
                <a:cs typeface="Arial" charset="0"/>
              </a:rPr>
              <a:t>.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58354" y="4086492"/>
            <a:ext cx="5890785" cy="1107996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>
                <a:latin typeface="Arial" charset="0"/>
                <a:cs typeface="Arial" charset="0"/>
              </a:rPr>
              <a:t>M</a:t>
            </a:r>
            <a:r>
              <a:rPr lang="en-US" sz="2200" dirty="0" err="1" smtClean="0">
                <a:latin typeface="Arial" charset="0"/>
                <a:cs typeface="Arial" charset="0"/>
              </a:rPr>
              <a:t>enyebarkan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lembar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isian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kuesioner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</a:rPr>
              <a:t>Lembar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isian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harus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jelas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mudah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dimengerti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3224" y="2709338"/>
            <a:ext cx="2492126" cy="43088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latin typeface="Arial" charset="0"/>
                <a:cs typeface="Arial" charset="0"/>
              </a:rPr>
              <a:t>Sumber</a:t>
            </a:r>
            <a:r>
              <a:rPr lang="en-US" sz="2200" dirty="0" smtClean="0">
                <a:latin typeface="Arial" charset="0"/>
                <a:cs typeface="Arial" charset="0"/>
              </a:rPr>
              <a:t> data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61664" y="1759309"/>
            <a:ext cx="5882336" cy="1107996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Data </a:t>
            </a:r>
            <a:r>
              <a:rPr lang="en-US" sz="2200" dirty="0" err="1" smtClean="0">
                <a:latin typeface="Arial" charset="0"/>
                <a:cs typeface="Arial" charset="0"/>
              </a:rPr>
              <a:t>langsung</a:t>
            </a:r>
            <a:r>
              <a:rPr lang="en-US" sz="2200" dirty="0" smtClean="0">
                <a:latin typeface="Arial" charset="0"/>
                <a:cs typeface="Arial" charset="0"/>
              </a:rPr>
              <a:t> ; </a:t>
            </a:r>
            <a:r>
              <a:rPr lang="en-US" sz="2200" dirty="0" err="1" smtClean="0">
                <a:latin typeface="Arial" charset="0"/>
                <a:cs typeface="Arial" charset="0"/>
              </a:rPr>
              <a:t>hasil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wawancara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narasumber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hasil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pengisian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kuesioner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angket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61664" y="3063678"/>
            <a:ext cx="5882336" cy="76944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Data yang </a:t>
            </a:r>
            <a:r>
              <a:rPr lang="en-US" sz="2200" dirty="0" err="1" smtClean="0">
                <a:latin typeface="Arial" charset="0"/>
                <a:cs typeface="Arial" charset="0"/>
              </a:rPr>
              <a:t>sudah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</a:t>
            </a:r>
            <a:r>
              <a:rPr lang="en-US" sz="2200" dirty="0" smtClean="0">
                <a:latin typeface="Arial" charset="0"/>
                <a:cs typeface="Arial" charset="0"/>
              </a:rPr>
              <a:t>; </a:t>
            </a:r>
            <a:r>
              <a:rPr lang="en-US" sz="2200" dirty="0" err="1" smtClean="0">
                <a:latin typeface="Arial" charset="0"/>
                <a:cs typeface="Arial" charset="0"/>
              </a:rPr>
              <a:t>laporan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keuangan</a:t>
            </a:r>
            <a:r>
              <a:rPr lang="en-US" sz="2200" dirty="0" smtClean="0">
                <a:latin typeface="Arial" charset="0"/>
                <a:cs typeface="Arial" charset="0"/>
              </a:rPr>
              <a:t>, data </a:t>
            </a:r>
            <a:r>
              <a:rPr lang="en-US" sz="2200" dirty="0" err="1" smtClean="0">
                <a:latin typeface="Arial" charset="0"/>
                <a:cs typeface="Arial" charset="0"/>
              </a:rPr>
              <a:t>absensi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hasil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sensus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cxnSp>
        <p:nvCxnSpPr>
          <p:cNvPr id="21" name="Straight Arrow Connector 20"/>
          <p:cNvCxnSpPr>
            <a:stCxn id="18" idx="3"/>
            <a:endCxn id="19" idx="1"/>
          </p:cNvCxnSpPr>
          <p:nvPr/>
        </p:nvCxnSpPr>
        <p:spPr>
          <a:xfrm flipV="1">
            <a:off x="2735350" y="2313307"/>
            <a:ext cx="526314" cy="6114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35350" y="2905721"/>
            <a:ext cx="526314" cy="79705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1"/>
          </p:cNvCxnSpPr>
          <p:nvPr/>
        </p:nvCxnSpPr>
        <p:spPr>
          <a:xfrm flipV="1">
            <a:off x="2468883" y="4596462"/>
            <a:ext cx="789471" cy="6170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1"/>
          </p:cNvCxnSpPr>
          <p:nvPr/>
        </p:nvCxnSpPr>
        <p:spPr>
          <a:xfrm>
            <a:off x="2493498" y="5249676"/>
            <a:ext cx="764856" cy="41865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58354" y="4065927"/>
            <a:ext cx="5890785" cy="1107996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>
                <a:latin typeface="Arial" charset="0"/>
                <a:cs typeface="Arial" charset="0"/>
              </a:rPr>
              <a:t>M</a:t>
            </a:r>
            <a:r>
              <a:rPr lang="en-US" sz="2200" dirty="0" err="1" smtClean="0">
                <a:latin typeface="Arial" charset="0"/>
                <a:cs typeface="Arial" charset="0"/>
              </a:rPr>
              <a:t>enyebarkan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lembar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isian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kuesioner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</a:rPr>
              <a:t>Lembar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isian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harus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jelas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mudah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dimengerti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61664" y="1738744"/>
            <a:ext cx="5882336" cy="1107996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Data </a:t>
            </a:r>
            <a:r>
              <a:rPr lang="en-US" sz="2200" dirty="0" err="1" smtClean="0">
                <a:latin typeface="Arial" charset="0"/>
                <a:cs typeface="Arial" charset="0"/>
              </a:rPr>
              <a:t>langsung</a:t>
            </a:r>
            <a:r>
              <a:rPr lang="en-US" sz="2200" dirty="0" smtClean="0">
                <a:latin typeface="Arial" charset="0"/>
                <a:cs typeface="Arial" charset="0"/>
              </a:rPr>
              <a:t> ; </a:t>
            </a:r>
            <a:r>
              <a:rPr lang="en-US" sz="2200" dirty="0" err="1" smtClean="0">
                <a:latin typeface="Arial" charset="0"/>
                <a:cs typeface="Arial" charset="0"/>
              </a:rPr>
              <a:t>hasil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wawancara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narasumber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hasil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pengisian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kuesioner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angket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400"/>
          <a:stretch/>
        </p:blipFill>
        <p:spPr>
          <a:xfrm>
            <a:off x="1331640" y="404664"/>
            <a:ext cx="5688632" cy="58326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16632"/>
            <a:ext cx="4899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Kuesioner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angket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9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098"/>
          <a:stretch/>
        </p:blipFill>
        <p:spPr>
          <a:xfrm>
            <a:off x="0" y="764704"/>
            <a:ext cx="9144000" cy="532859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513" y="188640"/>
            <a:ext cx="6768752" cy="1785104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Saat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pemilihan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ketua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kelas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mengisi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nama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calon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ketua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kelas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</a:rPr>
              <a:t>Hasil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perolehan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ditulis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papan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tulis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b="1" u="sng" dirty="0" err="1" smtClean="0">
                <a:latin typeface="Arial" charset="0"/>
                <a:cs typeface="Arial" charset="0"/>
              </a:rPr>
              <a:t>tabe</a:t>
            </a:r>
            <a:r>
              <a:rPr lang="en-US" sz="2200" b="1" u="sng" dirty="0" err="1">
                <a:latin typeface="Arial" charset="0"/>
                <a:cs typeface="Arial" charset="0"/>
              </a:rPr>
              <a:t>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mempermudah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mengetahui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yang paling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dipilih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17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62160"/>
            <a:ext cx="2852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7984" y="2068773"/>
            <a:ext cx="4173385" cy="397031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100" dirty="0" err="1" smtClean="0">
                <a:latin typeface="Arial" charset="0"/>
                <a:cs typeface="Arial" charset="0"/>
              </a:rPr>
              <a:t>Banyak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pengunjung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pada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hari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Senin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adalah</a:t>
            </a:r>
            <a:r>
              <a:rPr lang="en-US" sz="2100" dirty="0" smtClean="0">
                <a:latin typeface="Arial" charset="0"/>
                <a:cs typeface="Arial" charset="0"/>
              </a:rPr>
              <a:t> 30 </a:t>
            </a:r>
            <a:r>
              <a:rPr lang="en-US" sz="2100" dirty="0" err="1" smtClean="0">
                <a:latin typeface="Arial" charset="0"/>
                <a:cs typeface="Arial" charset="0"/>
              </a:rPr>
              <a:t>siswa</a:t>
            </a:r>
            <a:r>
              <a:rPr lang="en-US" sz="2100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 charset="0"/>
                <a:cs typeface="Arial" charset="0"/>
              </a:rPr>
              <a:t>Banyak</a:t>
            </a:r>
            <a:r>
              <a:rPr lang="en-US" sz="2100" dirty="0">
                <a:latin typeface="Arial" charset="0"/>
                <a:cs typeface="Arial" charset="0"/>
              </a:rPr>
              <a:t> </a:t>
            </a:r>
            <a:r>
              <a:rPr lang="en-US" sz="2100" dirty="0" err="1">
                <a:latin typeface="Arial" charset="0"/>
                <a:cs typeface="Arial" charset="0"/>
              </a:rPr>
              <a:t>pengunjung</a:t>
            </a:r>
            <a:r>
              <a:rPr lang="en-US" sz="2100" dirty="0">
                <a:latin typeface="Arial" charset="0"/>
                <a:cs typeface="Arial" charset="0"/>
              </a:rPr>
              <a:t> </a:t>
            </a:r>
            <a:r>
              <a:rPr lang="en-US" sz="2100" dirty="0" err="1">
                <a:latin typeface="Arial" charset="0"/>
                <a:cs typeface="Arial" charset="0"/>
              </a:rPr>
              <a:t>pada</a:t>
            </a:r>
            <a:r>
              <a:rPr lang="en-US" sz="2100" dirty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hari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Selasa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adalah</a:t>
            </a:r>
            <a:r>
              <a:rPr lang="en-US" sz="2100" dirty="0" smtClean="0">
                <a:latin typeface="Arial" charset="0"/>
                <a:cs typeface="Arial" charset="0"/>
              </a:rPr>
              <a:t> 40 </a:t>
            </a:r>
            <a:r>
              <a:rPr lang="en-US" sz="2100" dirty="0" err="1" smtClean="0">
                <a:latin typeface="Arial" charset="0"/>
                <a:cs typeface="Arial" charset="0"/>
              </a:rPr>
              <a:t>siswa</a:t>
            </a:r>
            <a:r>
              <a:rPr lang="en-US" sz="2100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 charset="0"/>
                <a:cs typeface="Arial" charset="0"/>
              </a:rPr>
              <a:t>Banyak</a:t>
            </a:r>
            <a:r>
              <a:rPr lang="en-US" sz="2100" dirty="0">
                <a:latin typeface="Arial" charset="0"/>
                <a:cs typeface="Arial" charset="0"/>
              </a:rPr>
              <a:t> </a:t>
            </a:r>
            <a:r>
              <a:rPr lang="en-US" sz="2100" dirty="0" err="1">
                <a:latin typeface="Arial" charset="0"/>
                <a:cs typeface="Arial" charset="0"/>
              </a:rPr>
              <a:t>pengunjung</a:t>
            </a:r>
            <a:r>
              <a:rPr lang="en-US" sz="2100" dirty="0">
                <a:latin typeface="Arial" charset="0"/>
                <a:cs typeface="Arial" charset="0"/>
              </a:rPr>
              <a:t> </a:t>
            </a:r>
            <a:r>
              <a:rPr lang="en-US" sz="2100" dirty="0" err="1">
                <a:latin typeface="Arial" charset="0"/>
                <a:cs typeface="Arial" charset="0"/>
              </a:rPr>
              <a:t>pada</a:t>
            </a:r>
            <a:r>
              <a:rPr lang="en-US" sz="2100" dirty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hari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Rabu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adalah</a:t>
            </a:r>
            <a:r>
              <a:rPr lang="en-US" sz="2100" dirty="0" smtClean="0">
                <a:latin typeface="Arial" charset="0"/>
                <a:cs typeface="Arial" charset="0"/>
              </a:rPr>
              <a:t> 20 </a:t>
            </a:r>
            <a:r>
              <a:rPr lang="en-US" sz="2100" dirty="0" err="1" smtClean="0">
                <a:latin typeface="Arial" charset="0"/>
                <a:cs typeface="Arial" charset="0"/>
              </a:rPr>
              <a:t>siswa</a:t>
            </a:r>
            <a:r>
              <a:rPr lang="en-US" sz="2100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 charset="0"/>
                <a:cs typeface="Arial" charset="0"/>
              </a:rPr>
              <a:t>Banyak</a:t>
            </a:r>
            <a:r>
              <a:rPr lang="en-US" sz="2100" dirty="0">
                <a:latin typeface="Arial" charset="0"/>
                <a:cs typeface="Arial" charset="0"/>
              </a:rPr>
              <a:t> </a:t>
            </a:r>
            <a:r>
              <a:rPr lang="en-US" sz="2100" dirty="0" err="1">
                <a:latin typeface="Arial" charset="0"/>
                <a:cs typeface="Arial" charset="0"/>
              </a:rPr>
              <a:t>pengunjung</a:t>
            </a:r>
            <a:r>
              <a:rPr lang="en-US" sz="2100" dirty="0">
                <a:latin typeface="Arial" charset="0"/>
                <a:cs typeface="Arial" charset="0"/>
              </a:rPr>
              <a:t> </a:t>
            </a:r>
            <a:r>
              <a:rPr lang="en-US" sz="2100" dirty="0" err="1">
                <a:latin typeface="Arial" charset="0"/>
                <a:cs typeface="Arial" charset="0"/>
              </a:rPr>
              <a:t>pada</a:t>
            </a:r>
            <a:r>
              <a:rPr lang="en-US" sz="2100" dirty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hari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Kamis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adalah</a:t>
            </a:r>
            <a:r>
              <a:rPr lang="en-US" sz="2100" dirty="0" smtClean="0">
                <a:latin typeface="Arial" charset="0"/>
                <a:cs typeface="Arial" charset="0"/>
              </a:rPr>
              <a:t> 50 </a:t>
            </a:r>
            <a:r>
              <a:rPr lang="en-US" sz="2100" dirty="0" err="1" smtClean="0">
                <a:latin typeface="Arial" charset="0"/>
                <a:cs typeface="Arial" charset="0"/>
              </a:rPr>
              <a:t>siswa</a:t>
            </a:r>
            <a:r>
              <a:rPr lang="en-US" sz="2100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 charset="0"/>
                <a:cs typeface="Arial" charset="0"/>
              </a:rPr>
              <a:t>Banyak</a:t>
            </a:r>
            <a:r>
              <a:rPr lang="en-US" sz="2100" dirty="0">
                <a:latin typeface="Arial" charset="0"/>
                <a:cs typeface="Arial" charset="0"/>
              </a:rPr>
              <a:t> </a:t>
            </a:r>
            <a:r>
              <a:rPr lang="en-US" sz="2100" dirty="0" err="1">
                <a:latin typeface="Arial" charset="0"/>
                <a:cs typeface="Arial" charset="0"/>
              </a:rPr>
              <a:t>pengunjung</a:t>
            </a:r>
            <a:r>
              <a:rPr lang="en-US" sz="2100" dirty="0">
                <a:latin typeface="Arial" charset="0"/>
                <a:cs typeface="Arial" charset="0"/>
              </a:rPr>
              <a:t> </a:t>
            </a:r>
            <a:r>
              <a:rPr lang="en-US" sz="2100" dirty="0" err="1">
                <a:latin typeface="Arial" charset="0"/>
                <a:cs typeface="Arial" charset="0"/>
              </a:rPr>
              <a:t>pada</a:t>
            </a:r>
            <a:r>
              <a:rPr lang="en-US" sz="2100" dirty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hari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Jumat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adalah</a:t>
            </a:r>
            <a:r>
              <a:rPr lang="en-US" sz="2100" dirty="0" smtClean="0">
                <a:latin typeface="Arial" charset="0"/>
                <a:cs typeface="Arial" charset="0"/>
              </a:rPr>
              <a:t> 60 </a:t>
            </a:r>
            <a:r>
              <a:rPr lang="en-US" sz="2100" dirty="0" err="1" smtClean="0">
                <a:latin typeface="Arial" charset="0"/>
                <a:cs typeface="Arial" charset="0"/>
              </a:rPr>
              <a:t>siswa</a:t>
            </a:r>
            <a:r>
              <a:rPr lang="en-US" sz="2100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 smtClean="0">
                <a:latin typeface="Arial" charset="0"/>
                <a:cs typeface="Arial" charset="0"/>
              </a:rPr>
              <a:t>Jumlah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pengunjung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selama</a:t>
            </a:r>
            <a:r>
              <a:rPr lang="en-US" sz="2100" dirty="0" smtClean="0">
                <a:latin typeface="Arial" charset="0"/>
                <a:cs typeface="Arial" charset="0"/>
              </a:rPr>
              <a:t> 5 </a:t>
            </a:r>
            <a:r>
              <a:rPr lang="en-US" sz="2100" dirty="0" err="1" smtClean="0">
                <a:latin typeface="Arial" charset="0"/>
                <a:cs typeface="Arial" charset="0"/>
              </a:rPr>
              <a:t>hari</a:t>
            </a:r>
            <a:r>
              <a:rPr lang="en-US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err="1" smtClean="0">
                <a:latin typeface="Arial" charset="0"/>
                <a:cs typeface="Arial" charset="0"/>
              </a:rPr>
              <a:t>adalah</a:t>
            </a:r>
            <a:r>
              <a:rPr lang="en-US" sz="2100" dirty="0" smtClean="0">
                <a:latin typeface="Arial" charset="0"/>
                <a:cs typeface="Arial" charset="0"/>
              </a:rPr>
              <a:t> 200 </a:t>
            </a:r>
            <a:r>
              <a:rPr lang="en-US" sz="2100" dirty="0" err="1" smtClean="0">
                <a:latin typeface="Arial" charset="0"/>
                <a:cs typeface="Arial" charset="0"/>
              </a:rPr>
              <a:t>siswa</a:t>
            </a:r>
            <a:r>
              <a:rPr lang="en-US" sz="21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544" y="1451435"/>
            <a:ext cx="8133825" cy="43088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pengunjung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perpustakaan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sekolah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5 </a:t>
            </a:r>
            <a:r>
              <a:rPr lang="en-US" sz="2200" dirty="0" err="1" smtClean="0">
                <a:latin typeface="Arial" charset="0"/>
                <a:cs typeface="Arial" charset="0"/>
              </a:rPr>
              <a:t>hari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49751"/>
              </p:ext>
            </p:extLst>
          </p:nvPr>
        </p:nvGraphicFramePr>
        <p:xfrm>
          <a:off x="467544" y="2068773"/>
          <a:ext cx="3825461" cy="363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365"/>
                <a:gridCol w="2107096"/>
              </a:tblGrid>
              <a:tr h="8949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Hari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Banyak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Pengunjung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Senin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 </a:t>
                      </a:r>
                      <a:r>
                        <a:rPr lang="en-US" sz="2400" dirty="0" err="1" smtClean="0"/>
                        <a:t>siswa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Selasa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 </a:t>
                      </a:r>
                      <a:r>
                        <a:rPr lang="en-US" sz="2400" dirty="0" err="1" smtClean="0"/>
                        <a:t>siswa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Rabu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siswa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Kamis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 </a:t>
                      </a:r>
                      <a:r>
                        <a:rPr lang="en-US" sz="2400" dirty="0" err="1" smtClean="0"/>
                        <a:t>siswa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Jumat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 </a:t>
                      </a:r>
                      <a:r>
                        <a:rPr lang="en-US" sz="2400" dirty="0" err="1" smtClean="0"/>
                        <a:t>siswa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Jumlah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 </a:t>
                      </a:r>
                      <a:r>
                        <a:rPr lang="en-US" sz="2400" b="1" dirty="0" err="1" smtClean="0"/>
                        <a:t>siswa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44" y="685890"/>
            <a:ext cx="8346769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Penyajian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memudahkan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memperoleh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informasi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94" y="427336"/>
            <a:ext cx="76704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Menyajikan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537" y="1079761"/>
            <a:ext cx="8816463" cy="110799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Data yang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sudah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didapat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melalui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wawancara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pencatatan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langsung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pembagian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lembar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isian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 (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kuesioner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),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sumber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sudah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ada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disusun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disajikan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diagram.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3358" y="2328046"/>
            <a:ext cx="3407506" cy="292387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Data </a:t>
            </a:r>
            <a:r>
              <a:rPr lang="en-US" sz="2200" dirty="0" err="1" smtClean="0">
                <a:latin typeface="Arial" charset="0"/>
                <a:cs typeface="Arial" charset="0"/>
              </a:rPr>
              <a:t>hasil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matematika</a:t>
            </a:r>
            <a:r>
              <a:rPr lang="en-US" sz="2200" dirty="0" smtClean="0">
                <a:latin typeface="Arial" charset="0"/>
                <a:cs typeface="Arial" charset="0"/>
              </a:rPr>
              <a:t> 15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sebagai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 defTabSz="622300" eaLnBrk="1" hangingPunct="1">
              <a:buAutoNum type="arabicPlain" startAt="7"/>
              <a:tabLst>
                <a:tab pos="914400" algn="l"/>
              </a:tabLst>
            </a:pPr>
            <a:r>
              <a:rPr lang="en-US" sz="3200" dirty="0" smtClean="0">
                <a:latin typeface="Arial" charset="0"/>
                <a:cs typeface="Arial" charset="0"/>
              </a:rPr>
              <a:t>  6  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</a:rPr>
              <a:t> 8	 </a:t>
            </a:r>
            <a:r>
              <a:rPr lang="en-US" sz="3200" dirty="0" smtClean="0">
                <a:latin typeface="Arial" charset="0"/>
                <a:cs typeface="Arial" charset="0"/>
              </a:rPr>
              <a:t>8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</a:rPr>
              <a:t>   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</a:rPr>
              <a:t>7     </a:t>
            </a:r>
          </a:p>
          <a:p>
            <a:pPr defTabSz="622300" eaLnBrk="1" hangingPunct="1">
              <a:tabLst>
                <a:tab pos="914400" algn="l"/>
              </a:tabLst>
            </a:pPr>
            <a:r>
              <a:rPr lang="en-US" sz="3200" dirty="0" smtClean="0">
                <a:latin typeface="Arial" charset="0"/>
                <a:cs typeface="Arial" charset="0"/>
              </a:rPr>
              <a:t>7    9    6    9    8    7    7    6    7    8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74620" y="2291542"/>
            <a:ext cx="4776130" cy="76944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Data </a:t>
            </a: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disajikan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seperti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903196"/>
              </p:ext>
            </p:extLst>
          </p:nvPr>
        </p:nvGraphicFramePr>
        <p:xfrm>
          <a:off x="4014376" y="3164768"/>
          <a:ext cx="473637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713"/>
                <a:gridCol w="2504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Nilai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Siswa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5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76704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Menafsirkan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690104"/>
            <a:ext cx="6861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3608" y="1207924"/>
            <a:ext cx="7140365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b="1" dirty="0" err="1" smtClean="0">
                <a:latin typeface="Arial" charset="0"/>
                <a:cs typeface="Arial" charset="0"/>
              </a:rPr>
              <a:t>Tabel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Nilai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Ulangan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Matematika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Siswa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Kelas</a:t>
            </a:r>
            <a:r>
              <a:rPr lang="en-US" sz="2200" b="1" dirty="0" smtClean="0">
                <a:latin typeface="Arial" charset="0"/>
                <a:cs typeface="Arial" charset="0"/>
              </a:rPr>
              <a:t> VI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4581128"/>
            <a:ext cx="8555454" cy="1446550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Contoh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ukuran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tertentu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disimpulkan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atas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mendapat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6 </a:t>
            </a:r>
            <a:r>
              <a:rPr lang="en-US" sz="2200" dirty="0" err="1" smtClean="0">
                <a:latin typeface="Arial" charset="0"/>
                <a:cs typeface="Arial" charset="0"/>
              </a:rPr>
              <a:t>ada</a:t>
            </a:r>
            <a:r>
              <a:rPr lang="en-US" sz="2200" dirty="0" smtClean="0">
                <a:latin typeface="Arial" charset="0"/>
                <a:cs typeface="Arial" charset="0"/>
              </a:rPr>
              <a:t> 3 orang.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mendapat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7 </a:t>
            </a:r>
            <a:r>
              <a:rPr lang="en-US" sz="2200" dirty="0" err="1" smtClean="0">
                <a:latin typeface="Arial" charset="0"/>
                <a:cs typeface="Arial" charset="0"/>
              </a:rPr>
              <a:t>ada</a:t>
            </a:r>
            <a:r>
              <a:rPr lang="en-US" sz="2200" dirty="0" smtClean="0">
                <a:latin typeface="Arial" charset="0"/>
                <a:cs typeface="Arial" charset="0"/>
              </a:rPr>
              <a:t> 3 orang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965041"/>
              </p:ext>
            </p:extLst>
          </p:nvPr>
        </p:nvGraphicFramePr>
        <p:xfrm>
          <a:off x="2258743" y="1714199"/>
          <a:ext cx="470987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225"/>
                <a:gridCol w="2490645"/>
              </a:tblGrid>
              <a:tr h="405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Nilai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Siswa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3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6464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Terbesar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Terkecil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76" y="600003"/>
            <a:ext cx="6480720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b="1" dirty="0" err="1" smtClean="0">
                <a:latin typeface="Arial" charset="0"/>
                <a:cs typeface="Arial" charset="0"/>
              </a:rPr>
              <a:t>Tabel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Nilai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Ulangan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Matematika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Siswa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Kelas</a:t>
            </a:r>
            <a:r>
              <a:rPr lang="en-US" sz="2200" b="1" dirty="0" smtClean="0">
                <a:latin typeface="Arial" charset="0"/>
                <a:cs typeface="Arial" charset="0"/>
              </a:rPr>
              <a:t> VI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536" y="3645024"/>
            <a:ext cx="8555454" cy="2462213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Dari data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diketahui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bahwa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terendah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didapat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6.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tertinggi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didapat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9.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yang paling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7,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sebanyak</a:t>
            </a:r>
            <a:r>
              <a:rPr lang="en-US" sz="2200" dirty="0" smtClean="0">
                <a:latin typeface="Arial" charset="0"/>
                <a:cs typeface="Arial" charset="0"/>
              </a:rPr>
              <a:t> 6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yang paling </a:t>
            </a:r>
            <a:r>
              <a:rPr lang="en-US" sz="2200" dirty="0" err="1" smtClean="0">
                <a:latin typeface="Arial" charset="0"/>
                <a:cs typeface="Arial" charset="0"/>
              </a:rPr>
              <a:t>sedikit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9,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sebanyak</a:t>
            </a:r>
            <a:r>
              <a:rPr lang="en-US" sz="2200" dirty="0" smtClean="0">
                <a:latin typeface="Arial" charset="0"/>
                <a:cs typeface="Arial" charset="0"/>
              </a:rPr>
              <a:t> 2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594740"/>
              </p:ext>
            </p:extLst>
          </p:nvPr>
        </p:nvGraphicFramePr>
        <p:xfrm>
          <a:off x="1763688" y="1009184"/>
          <a:ext cx="517895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55"/>
                <a:gridCol w="2664296"/>
              </a:tblGrid>
              <a:tr h="4057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Nilai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Siswa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4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619"/>
            <a:ext cx="5566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rata-rata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709779" y="832455"/>
                <a:ext cx="7140365" cy="872675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3200" b="1" dirty="0" smtClean="0">
                    <a:latin typeface="Arial" charset="0"/>
                    <a:cs typeface="Arial" charset="0"/>
                  </a:rPr>
                  <a:t>Rata-rata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𝐉𝐮𝐦𝐥𝐚𝐡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𝐝𝐚𝐭𝐚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𝐁𝐚𝐧𝐲𝐚𝐤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𝐝𝐚𝐭𝐚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779" y="832455"/>
                <a:ext cx="7140365" cy="872675"/>
              </a:xfrm>
              <a:prstGeom prst="rect">
                <a:avLst/>
              </a:prstGeom>
              <a:blipFill rotWithShape="1">
                <a:blip r:embed="rId2"/>
                <a:stretch>
                  <a:fillRect b="-209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1548" y="1879301"/>
            <a:ext cx="8555454" cy="1446550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berat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badan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kg) Rudi </a:t>
            </a:r>
            <a:r>
              <a:rPr lang="en-US" sz="2200" dirty="0" err="1" smtClean="0">
                <a:latin typeface="Arial" charset="0"/>
                <a:cs typeface="Arial" charset="0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bulan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selama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tahun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31, 31, 33, 34, 32, 31, 31, 33, 35, 35, 34, 36.</a:t>
            </a:r>
          </a:p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Berapa</a:t>
            </a:r>
            <a:r>
              <a:rPr lang="en-US" sz="2200" dirty="0" smtClean="0">
                <a:latin typeface="Arial" charset="0"/>
                <a:cs typeface="Arial" charset="0"/>
              </a:rPr>
              <a:t> rata-rata </a:t>
            </a:r>
            <a:r>
              <a:rPr lang="en-US" sz="2200" dirty="0" err="1" smtClean="0">
                <a:latin typeface="Arial" charset="0"/>
                <a:cs typeface="Arial" charset="0"/>
              </a:rPr>
              <a:t>berat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badan</a:t>
            </a:r>
            <a:r>
              <a:rPr lang="en-US" sz="2200" dirty="0" smtClean="0">
                <a:latin typeface="Arial" charset="0"/>
                <a:cs typeface="Arial" charset="0"/>
              </a:rPr>
              <a:t> Rudi?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321548" y="3500022"/>
                <a:ext cx="8555454" cy="2370329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Tentukan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banyak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data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dan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jumlah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data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terlebih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err="1" smtClean="0">
                    <a:latin typeface="Arial" charset="0"/>
                    <a:cs typeface="Arial" charset="0"/>
                  </a:rPr>
                  <a:t>dahulu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.</a:t>
                </a:r>
              </a:p>
              <a:p>
                <a:pPr eaLnBrk="1" hangingPunct="1"/>
                <a:r>
                  <a:rPr lang="en-US" sz="2200" dirty="0" err="1" smtClean="0">
                    <a:latin typeface="Arial" charset="0"/>
                    <a:cs typeface="Arial" charset="0"/>
                  </a:rPr>
                  <a:t>Banyak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data = 12</a:t>
                </a:r>
              </a:p>
              <a:p>
                <a:pPr eaLnBrk="1" hangingPunct="1"/>
                <a:r>
                  <a:rPr lang="en-US" sz="2200" dirty="0" err="1" smtClean="0">
                    <a:latin typeface="Arial" charset="0"/>
                    <a:cs typeface="Arial" charset="0"/>
                  </a:rPr>
                  <a:t>Jumlah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data = 31 + 31 + 33 + 34 + 32 + 31 + 31 +33 + 35 + 35 +   </a:t>
                </a:r>
              </a:p>
              <a:p>
                <a:pPr eaLnBrk="1" hangingPunct="1"/>
                <a:r>
                  <a:rPr lang="en-US" sz="2200" dirty="0">
                    <a:latin typeface="Arial" charset="0"/>
                    <a:cs typeface="Arial" charset="0"/>
                  </a:rPr>
                  <a:t> </a:t>
                </a:r>
                <a:r>
                  <a:rPr lang="en-US" sz="2200" dirty="0" smtClean="0">
                    <a:latin typeface="Arial" charset="0"/>
                    <a:cs typeface="Arial" charset="0"/>
                  </a:rPr>
                  <a:t>                       34 + 36 = 396</a:t>
                </a:r>
              </a:p>
              <a:p>
                <a:r>
                  <a:rPr lang="en-US" sz="2400" b="1" dirty="0">
                    <a:latin typeface="Arial" charset="0"/>
                    <a:cs typeface="Arial" charset="0"/>
                  </a:rPr>
                  <a:t>Rata-rata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0">
                            <a:latin typeface="Cambria Math" panose="02040503050406030204" pitchFamily="18" charset="0"/>
                            <a:cs typeface="Arial" charset="0"/>
                          </a:rPr>
                          <m:t>𝐉𝐮𝐦𝐥𝐚𝐡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  <a:cs typeface="Arial" charset="0"/>
                          </a:rPr>
                          <m:t>𝐝𝐚𝐭𝐚</m:t>
                        </m:r>
                      </m:num>
                      <m:den>
                        <m:r>
                          <a:rPr lang="en-US" sz="2400" b="1" i="0">
                            <a:latin typeface="Cambria Math" panose="02040503050406030204" pitchFamily="18" charset="0"/>
                            <a:cs typeface="Arial" charset="0"/>
                          </a:rPr>
                          <m:t>𝐁𝐚𝐧𝐲𝐚𝐤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  <a:cs typeface="Arial" charset="0"/>
                          </a:rPr>
                          <m:t>𝐝𝐚𝐭𝐚</m:t>
                        </m:r>
                      </m:den>
                    </m:f>
                  </m:oMath>
                </a14:m>
                <a:r>
                  <a:rPr lang="en-US" sz="2400" b="1" dirty="0">
                    <a:latin typeface="Arial" charset="0"/>
                    <a:cs typeface="Arial" charset="0"/>
                  </a:rPr>
                  <a:t> </a:t>
                </a:r>
                <a:r>
                  <a:rPr lang="en-US" sz="2400" b="1" dirty="0" smtClean="0">
                    <a:latin typeface="Arial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𝟑</m:t>
                        </m:r>
                        <m:r>
                          <a:rPr lang="en-US" sz="2400" b="1" i="0" smtClean="0">
                            <a:latin typeface="Cambria Math"/>
                            <a:cs typeface="Arial" charset="0"/>
                          </a:rPr>
                          <m:t>𝟗𝟔</m:t>
                        </m:r>
                      </m:num>
                      <m:den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𝟏𝟐</m:t>
                        </m:r>
                      </m:den>
                    </m:f>
                    <m:r>
                      <a:rPr lang="en-US" sz="2400" b="1" i="0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Arial" charset="0"/>
                      </a:rPr>
                      <m:t>𝟑𝟑</m:t>
                    </m:r>
                  </m:oMath>
                </a14:m>
                <a:endParaRPr lang="en-US" sz="2400" b="1" dirty="0"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sz="22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548" y="3500022"/>
                <a:ext cx="8555454" cy="2370329"/>
              </a:xfrm>
              <a:prstGeom prst="rect">
                <a:avLst/>
              </a:prstGeom>
              <a:blipFill rotWithShape="1">
                <a:blip r:embed="rId3"/>
                <a:stretch>
                  <a:fillRect l="-995" t="-763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51007" y="5613635"/>
            <a:ext cx="6325995" cy="4308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latin typeface="Arial" charset="0"/>
                <a:cs typeface="Arial" charset="0"/>
              </a:rPr>
              <a:t>Jadi</a:t>
            </a:r>
            <a:r>
              <a:rPr lang="en-US" sz="2200" dirty="0" smtClean="0">
                <a:latin typeface="Arial" charset="0"/>
                <a:cs typeface="Arial" charset="0"/>
              </a:rPr>
              <a:t>, rata-rata </a:t>
            </a:r>
            <a:r>
              <a:rPr lang="en-US" sz="2200" dirty="0" err="1" smtClean="0">
                <a:latin typeface="Arial" charset="0"/>
                <a:cs typeface="Arial" charset="0"/>
              </a:rPr>
              <a:t>berat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badan</a:t>
            </a:r>
            <a:r>
              <a:rPr lang="en-US" sz="2200" dirty="0" smtClean="0">
                <a:latin typeface="Arial" charset="0"/>
                <a:cs typeface="Arial" charset="0"/>
              </a:rPr>
              <a:t> Rudi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33 kg. </a:t>
            </a:r>
          </a:p>
        </p:txBody>
      </p:sp>
    </p:spTree>
    <p:extLst>
      <p:ext uri="{BB962C8B-B14F-4D97-AF65-F5344CB8AC3E}">
        <p14:creationId xmlns:p14="http://schemas.microsoft.com/office/powerpoint/2010/main" val="1783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698</Words>
  <Application>Microsoft Office PowerPoint</Application>
  <PresentationFormat>On-screen Show (4:3)</PresentationFormat>
  <Paragraphs>132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Tuti Aprianti</cp:lastModifiedBy>
  <cp:revision>300</cp:revision>
  <dcterms:created xsi:type="dcterms:W3CDTF">2015-04-14T11:43:29Z</dcterms:created>
  <dcterms:modified xsi:type="dcterms:W3CDTF">2015-09-18T03:13:19Z</dcterms:modified>
</cp:coreProperties>
</file>