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7" r:id="rId4"/>
    <p:sldId id="278" r:id="rId5"/>
    <p:sldId id="279" r:id="rId6"/>
    <p:sldId id="280" r:id="rId7"/>
    <p:sldId id="269" r:id="rId8"/>
    <p:sldId id="275" r:id="rId9"/>
    <p:sldId id="270" r:id="rId10"/>
    <p:sldId id="276" r:id="rId11"/>
    <p:sldId id="28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DD9F1"/>
    <a:srgbClr val="F7D773"/>
    <a:srgbClr val="FF95A0"/>
    <a:srgbClr val="F2BF52"/>
    <a:srgbClr val="6F6760"/>
    <a:srgbClr val="F5C048"/>
    <a:srgbClr val="FFC568"/>
    <a:srgbClr val="92CEE1"/>
    <a:srgbClr val="87A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81A1C-D490-4786-B96B-6BF9A1B04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577881-8490-49E2-B347-A152C4A78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4205A-92F7-4ADC-9890-28D7FF0D6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7C1BB-29A0-4D6A-A1BC-04B60E736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12388-1F61-4C21-AEC3-D8C20B3D1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23946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8AB26-8829-4F9D-8598-5931EF6B2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63D169-B379-4113-AB83-C538E6B148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D3B9D-C864-4A3A-AF4F-C108AD137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6DE4D-A4DF-462B-99D1-29C05FD4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E338-AE76-4747-ABA0-F9D2D2C2C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5644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18DD1C-9DE1-4B77-A85B-C2E0ACFDFD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DC60D-1834-4CAB-B50D-CAEAD084B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F6CF1-0EED-4006-AC76-3C9526BA2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601AA-87E3-4BB0-ADE3-44E8893C5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EC021-B4D6-4064-9F91-02D93671A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4635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B1FCB-07D5-4CA1-9FEB-A48C90E81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72C41-5D70-4D4A-9295-C7B074B8D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15BAF-F45B-4D8E-94B4-D97E9095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C4897-070B-4C55-A81A-320F7F0CD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AD874-70BB-4ADC-AC05-157751836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4077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83BFD-DB8C-4456-97B2-51C9CFFC1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69817-32F1-471B-8C91-8FA93FBA8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82948-0187-48CF-9C3A-A2D203A2F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1CA6F-D227-47F5-8C33-C453CE5CC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A4770-E63C-4A03-A99D-8F546F303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2272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281C0-50F3-4FBC-89D3-45DA80B5F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6C4B3-E7F6-42A8-9AC0-38178F6F41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FB14C-17FD-499A-B2C4-366643ADE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08E86-4DFD-499D-A406-54075812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D56BBB-D9AC-4F85-9AF6-68BA1C464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CE42D-4D0E-4450-81E4-85DC5BBF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28001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40CF-12E2-4E5C-9197-636611048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7D3FA-5B0B-45DC-B679-D22B9807D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A4926-A7BE-42EA-BB86-A689BB2AF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C0323-3585-42F8-B43E-FE61909620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F64FF0-9B14-4BA4-8172-BE05BFFAF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2B26E3-3B2B-42F9-B097-1786A5BCF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9F97CB-4CB4-4A05-950E-A8025FEA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D5E538-1E06-4730-867A-A4B40C6DD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835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3DE5F-18FC-4CC7-AE7F-3AED95A8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CA2DB-63C9-47B4-BA99-BE28AA8F5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CD9CA9-813F-4729-9379-7D616BB5B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34B97-286F-49E6-97FC-C5CB168C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3234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6190F-3349-4A83-9850-A97142DD0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C1870-C7C3-4D6B-BB3F-D4D9A2114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40C5E-8EED-41A8-A40E-E5656B41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93745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57701-9ECE-464A-9856-63E47EBAC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C8A18-47F6-4A79-9D9A-6D85FF896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4E638-4BCF-4E96-9B09-B2CF4420D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CB15D-850A-420C-94B6-FF89418A8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3A202-E723-4021-98F6-B940230F4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73F8-5104-4F34-99C8-A880E895A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0979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CDB1-9329-4362-BA96-0BAD90033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6EE648-F3D3-48C4-BAE0-7950874E27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C014E-53C5-48DF-AC43-B8ECF6291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5642B-D059-477B-9DC3-616872ED0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8498F-567D-4CB2-8886-260C682B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348D5-3A2B-4EB9-A412-490299DCC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3636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3073BA-A746-4CBE-9239-873B6D9D0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7A143-F3F7-4D3C-BC30-B3EB4CB2D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A0881-4720-430E-B1FB-A3C38F197B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8FC99-D36E-420B-9824-BD59EA314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A6995-0450-44CD-935B-F48708B45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8287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2">
            <a:extLst>
              <a:ext uri="{FF2B5EF4-FFF2-40B4-BE49-F238E27FC236}">
                <a16:creationId xmlns:a16="http://schemas.microsoft.com/office/drawing/2014/main" id="{892DAAD0-AB9E-4F29-A6C7-98BD019B3BA9}"/>
              </a:ext>
            </a:extLst>
          </p:cNvPr>
          <p:cNvSpPr/>
          <p:nvPr/>
        </p:nvSpPr>
        <p:spPr>
          <a:xfrm>
            <a:off x="1567913" y="305832"/>
            <a:ext cx="8505985" cy="1514991"/>
          </a:xfrm>
          <a:prstGeom prst="wedgeRoundRectCallout">
            <a:avLst>
              <a:gd name="adj1" fmla="val 34441"/>
              <a:gd name="adj2" fmla="val 80823"/>
              <a:gd name="adj3" fmla="val 16667"/>
            </a:avLst>
          </a:prstGeom>
          <a:solidFill>
            <a:srgbClr val="FF9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Do You Do on 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Rainy Day?</a:t>
            </a:r>
            <a:endParaRPr lang="en-ID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6309E9D-099A-4FAD-99B7-4270D1BE31AC}"/>
              </a:ext>
            </a:extLst>
          </p:cNvPr>
          <p:cNvSpPr/>
          <p:nvPr/>
        </p:nvSpPr>
        <p:spPr>
          <a:xfrm>
            <a:off x="1243330" y="2716694"/>
            <a:ext cx="4852670" cy="1684601"/>
          </a:xfrm>
          <a:prstGeom prst="roundRect">
            <a:avLst/>
          </a:prstGeom>
          <a:solidFill>
            <a:srgbClr val="C8ACBF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Ask about weather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Tell about weather</a:t>
            </a:r>
          </a:p>
        </p:txBody>
      </p:sp>
      <p:pic>
        <p:nvPicPr>
          <p:cNvPr id="6" name="Picture 5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6D9A4F89-07AE-403D-B9C8-2705F2371A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1" b="89916" l="13248" r="85470">
                        <a14:foregroundMark x1="16702" y1="17073" x2="16204" y2="75516"/>
                        <a14:foregroundMark x1="13248" y1="16745" x2="13497" y2="44653"/>
                        <a14:foregroundMark x1="60078" y1="31660" x2="57123" y2="31660"/>
                        <a14:foregroundMark x1="62037" y1="64447" x2="66489" y2="73874"/>
                        <a14:foregroundMark x1="49715" y1="73546" x2="55876" y2="76782"/>
                        <a14:foregroundMark x1="83226" y1="42073" x2="83974" y2="58630"/>
                        <a14:foregroundMark x1="83974" y1="58630" x2="83725" y2="58630"/>
                        <a14:foregroundMark x1="49964" y1="72233" x2="52422" y2="78096"/>
                        <a14:foregroundMark x1="62785" y1="61538" x2="67236" y2="76079"/>
                        <a14:foregroundMark x1="67236" y1="76079" x2="65741" y2="75797"/>
                        <a14:foregroundMark x1="49466" y1="71904" x2="48754" y2="78752"/>
                        <a14:foregroundMark x1="75356" y1="76782" x2="79060" y2="78096"/>
                        <a14:foregroundMark x1="84722" y1="83912" x2="85470" y2="88133"/>
                        <a14:foregroundMark x1="85470" y1="45638" x2="85221" y2="53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2" r="8872"/>
          <a:stretch/>
        </p:blipFill>
        <p:spPr>
          <a:xfrm>
            <a:off x="6716476" y="1820823"/>
            <a:ext cx="4375593" cy="408301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99DE76-89A9-450D-ACFE-C073D956A42C}"/>
              </a:ext>
            </a:extLst>
          </p:cNvPr>
          <p:cNvSpPr/>
          <p:nvPr/>
        </p:nvSpPr>
        <p:spPr>
          <a:xfrm>
            <a:off x="7603435" y="5530049"/>
            <a:ext cx="2892286" cy="3737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Theme: Weather</a:t>
            </a:r>
            <a:endParaRPr lang="en-ID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242443EE-41DD-4F8A-B592-F049BEF28319}"/>
              </a:ext>
            </a:extLst>
          </p:cNvPr>
          <p:cNvSpPr/>
          <p:nvPr/>
        </p:nvSpPr>
        <p:spPr>
          <a:xfrm>
            <a:off x="489420" y="626113"/>
            <a:ext cx="731065" cy="712922"/>
          </a:xfrm>
          <a:prstGeom prst="roundRect">
            <a:avLst/>
          </a:prstGeom>
          <a:solidFill>
            <a:srgbClr val="FF95A0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8.</a:t>
            </a:r>
          </a:p>
        </p:txBody>
      </p:sp>
    </p:spTree>
    <p:extLst>
      <p:ext uri="{BB962C8B-B14F-4D97-AF65-F5344CB8AC3E}">
        <p14:creationId xmlns:p14="http://schemas.microsoft.com/office/powerpoint/2010/main" val="20634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uiExpand="1" build="allAtOnce" animBg="1"/>
      <p:bldP spid="7" grpId="0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30B395AC-F4D1-4144-9628-43D6B5ED04CF}"/>
              </a:ext>
            </a:extLst>
          </p:cNvPr>
          <p:cNvSpPr/>
          <p:nvPr/>
        </p:nvSpPr>
        <p:spPr>
          <a:xfrm>
            <a:off x="1273506" y="3932845"/>
            <a:ext cx="9248720" cy="2314168"/>
          </a:xfrm>
          <a:prstGeom prst="flowChartAlternateProcess">
            <a:avLst/>
          </a:prstGeom>
          <a:solidFill>
            <a:srgbClr val="F2B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Is the Weather Going to Be?</a:t>
            </a:r>
          </a:p>
          <a:p>
            <a:pPr algn="ctr"/>
            <a:endParaRPr lang="en-US" sz="2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weather forecast tells us about the weather in the future. It is not an easy thing to do. Scientists collect data about the weather. Then they use a computer program to predict the weather. Is it going to rain? Or, is it going to be sunny?</a:t>
            </a:r>
            <a:endParaRPr lang="en-ID" sz="2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for fun.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A0FA67-2E3E-4DD8-B3F7-6ABAD5D986A9}"/>
              </a:ext>
            </a:extLst>
          </p:cNvPr>
          <p:cNvGrpSpPr/>
          <p:nvPr/>
        </p:nvGrpSpPr>
        <p:grpSpPr>
          <a:xfrm>
            <a:off x="2040835" y="1226056"/>
            <a:ext cx="7123043" cy="2368981"/>
            <a:chOff x="2040835" y="1226056"/>
            <a:chExt cx="7123043" cy="23689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D1FC47C-3C7B-42E9-8CD7-38160BFB2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9" t="8173" r="7172" b="15983"/>
            <a:stretch/>
          </p:blipFill>
          <p:spPr>
            <a:xfrm>
              <a:off x="2040835" y="1231634"/>
              <a:ext cx="4147931" cy="2314169"/>
            </a:xfrm>
            <a:prstGeom prst="rect">
              <a:avLst/>
            </a:prstGeom>
          </p:spPr>
        </p:pic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F5CF0AD-3177-4908-9D39-7931C04D0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4" t="10630" r="23418" b="44200"/>
            <a:stretch/>
          </p:blipFill>
          <p:spPr>
            <a:xfrm>
              <a:off x="6096000" y="1231634"/>
              <a:ext cx="3067878" cy="2363403"/>
            </a:xfrm>
            <a:prstGeom prst="rect">
              <a:avLst/>
            </a:prstGeom>
          </p:spPr>
        </p:pic>
        <p:sp>
          <p:nvSpPr>
            <p:cNvPr id="10" name="Lightning Bolt 9">
              <a:extLst>
                <a:ext uri="{FF2B5EF4-FFF2-40B4-BE49-F238E27FC236}">
                  <a16:creationId xmlns:a16="http://schemas.microsoft.com/office/drawing/2014/main" id="{8C1D35BA-5F4F-4581-B0EE-85E73AA809A6}"/>
                </a:ext>
              </a:extLst>
            </p:cNvPr>
            <p:cNvSpPr/>
            <p:nvPr/>
          </p:nvSpPr>
          <p:spPr>
            <a:xfrm rot="1937172">
              <a:off x="5094273" y="1226056"/>
              <a:ext cx="1724129" cy="2011856"/>
            </a:xfrm>
            <a:prstGeom prst="lightningBol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DAA749CA-53CC-449D-A60A-C80E79666069}"/>
              </a:ext>
            </a:extLst>
          </p:cNvPr>
          <p:cNvSpPr/>
          <p:nvPr/>
        </p:nvSpPr>
        <p:spPr>
          <a:xfrm>
            <a:off x="472926" y="433673"/>
            <a:ext cx="731065" cy="712922"/>
          </a:xfrm>
          <a:prstGeom prst="roundRect">
            <a:avLst/>
          </a:prstGeom>
          <a:solidFill>
            <a:srgbClr val="FF95A0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K.</a:t>
            </a:r>
          </a:p>
        </p:txBody>
      </p:sp>
    </p:spTree>
    <p:extLst>
      <p:ext uri="{BB962C8B-B14F-4D97-AF65-F5344CB8AC3E}">
        <p14:creationId xmlns:p14="http://schemas.microsoft.com/office/powerpoint/2010/main" val="229021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7000">
        <p:checker/>
      </p:transition>
    </mc:Choice>
    <mc:Fallback xmlns="">
      <p:transition spd="slow" advClick="0" advTm="17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for fun.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F43A3A7B-E027-44B3-AF6D-C1A6334512ED}"/>
              </a:ext>
            </a:extLst>
          </p:cNvPr>
          <p:cNvSpPr/>
          <p:nvPr/>
        </p:nvSpPr>
        <p:spPr>
          <a:xfrm>
            <a:off x="1273506" y="3932845"/>
            <a:ext cx="9248720" cy="2314168"/>
          </a:xfrm>
          <a:prstGeom prst="flowChartAlternateProcess">
            <a:avLst/>
          </a:prstGeom>
          <a:solidFill>
            <a:srgbClr val="F2B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However, sometimes it is not hard to predict the weather in the near future. People just go outside and look. Is the sky clear? Are there a lot of dark clouds? Is the air warm or cold? Is there a lot of wind blowing? If it is windy, the air is cold, and the sky is covered with dark clouds, what is going to happen?</a:t>
            </a:r>
            <a:endParaRPr lang="en-ID" sz="2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ED6497F-E9C9-457B-AECD-2EA7E3244D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9" t="8173" r="7172" b="15983"/>
          <a:stretch/>
        </p:blipFill>
        <p:spPr>
          <a:xfrm>
            <a:off x="2040835" y="1231634"/>
            <a:ext cx="4147931" cy="2314169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AF058CA-4C13-4217-811A-3C3638C264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0630" r="23418" b="44200"/>
          <a:stretch/>
        </p:blipFill>
        <p:spPr>
          <a:xfrm>
            <a:off x="6096000" y="1231634"/>
            <a:ext cx="3067878" cy="2363403"/>
          </a:xfrm>
          <a:prstGeom prst="rect">
            <a:avLst/>
          </a:prstGeom>
        </p:spPr>
      </p:pic>
      <p:sp>
        <p:nvSpPr>
          <p:cNvPr id="9" name="Lightning Bolt 8">
            <a:extLst>
              <a:ext uri="{FF2B5EF4-FFF2-40B4-BE49-F238E27FC236}">
                <a16:creationId xmlns:a16="http://schemas.microsoft.com/office/drawing/2014/main" id="{37FCE511-EF7F-4620-AF64-7740F4991B2E}"/>
              </a:ext>
            </a:extLst>
          </p:cNvPr>
          <p:cNvSpPr/>
          <p:nvPr/>
        </p:nvSpPr>
        <p:spPr>
          <a:xfrm rot="1937172">
            <a:off x="5094273" y="1226056"/>
            <a:ext cx="1724129" cy="2011856"/>
          </a:xfrm>
          <a:prstGeom prst="lightningBol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99E70A3C-3F5E-46C0-A3A3-43F34714C0A7}"/>
              </a:ext>
            </a:extLst>
          </p:cNvPr>
          <p:cNvSpPr/>
          <p:nvPr/>
        </p:nvSpPr>
        <p:spPr>
          <a:xfrm>
            <a:off x="472926" y="433673"/>
            <a:ext cx="731065" cy="712922"/>
          </a:xfrm>
          <a:prstGeom prst="roundRect">
            <a:avLst/>
          </a:prstGeom>
          <a:solidFill>
            <a:srgbClr val="FF95A0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K.</a:t>
            </a:r>
          </a:p>
        </p:txBody>
      </p:sp>
    </p:spTree>
    <p:extLst>
      <p:ext uri="{BB962C8B-B14F-4D97-AF65-F5344CB8AC3E}">
        <p14:creationId xmlns:p14="http://schemas.microsoft.com/office/powerpoint/2010/main" val="355991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BF4E4582-D03E-4481-BE0B-56E4EC3E483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5" y="949166"/>
            <a:ext cx="4565005" cy="3510528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1CA504FF-406F-4679-A845-F30A0DD2E30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33" y="1476799"/>
            <a:ext cx="5722867" cy="32423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aloud.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8ED92BEB-CD82-4F2D-9A7B-1DD28D1D20C6}"/>
              </a:ext>
            </a:extLst>
          </p:cNvPr>
          <p:cNvSpPr/>
          <p:nvPr/>
        </p:nvSpPr>
        <p:spPr>
          <a:xfrm>
            <a:off x="1563757" y="4846049"/>
            <a:ext cx="3869634" cy="626265"/>
          </a:xfrm>
          <a:prstGeom prst="flowChartAlternateProcess">
            <a:avLst/>
          </a:prstGeom>
          <a:solidFill>
            <a:srgbClr val="F7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 is a sunny day.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2BF39A8D-7894-47A0-8964-DF2465F53808}"/>
              </a:ext>
            </a:extLst>
          </p:cNvPr>
          <p:cNvSpPr/>
          <p:nvPr/>
        </p:nvSpPr>
        <p:spPr>
          <a:xfrm>
            <a:off x="7567674" y="4846050"/>
            <a:ext cx="2901543" cy="626264"/>
          </a:xfrm>
          <a:prstGeom prst="flowChartAlternateProcess">
            <a:avLst/>
          </a:prstGeom>
          <a:solidFill>
            <a:srgbClr val="F7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 is raining.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5FE428DD-9467-4E7E-B82E-20524E831B42}"/>
              </a:ext>
            </a:extLst>
          </p:cNvPr>
          <p:cNvSpPr/>
          <p:nvPr/>
        </p:nvSpPr>
        <p:spPr>
          <a:xfrm>
            <a:off x="472926" y="433673"/>
            <a:ext cx="731065" cy="712922"/>
          </a:xfrm>
          <a:prstGeom prst="roundRect">
            <a:avLst/>
          </a:prstGeom>
          <a:solidFill>
            <a:srgbClr val="FF95A0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B.</a:t>
            </a:r>
          </a:p>
        </p:txBody>
      </p:sp>
    </p:spTree>
    <p:extLst>
      <p:ext uri="{BB962C8B-B14F-4D97-AF65-F5344CB8AC3E}">
        <p14:creationId xmlns:p14="http://schemas.microsoft.com/office/powerpoint/2010/main" val="125634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 animBg="1"/>
      <p:bldP spid="28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EC55011-6156-46A0-B89A-C9024B3D55A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95" y="1800019"/>
            <a:ext cx="4473427" cy="2547642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2D6C03C-3B7C-4058-A84C-FD46595EC4E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03" y="1603513"/>
            <a:ext cx="3785306" cy="29820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aloud.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DA780914-75B0-436D-87F3-D83CBF517431}"/>
              </a:ext>
            </a:extLst>
          </p:cNvPr>
          <p:cNvSpPr/>
          <p:nvPr/>
        </p:nvSpPr>
        <p:spPr>
          <a:xfrm>
            <a:off x="472926" y="433673"/>
            <a:ext cx="731065" cy="712922"/>
          </a:xfrm>
          <a:prstGeom prst="roundRect">
            <a:avLst/>
          </a:prstGeom>
          <a:solidFill>
            <a:srgbClr val="FF95A0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B.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D44A10D4-6596-4EA7-8DD5-FF9C52A1B644}"/>
              </a:ext>
            </a:extLst>
          </p:cNvPr>
          <p:cNvSpPr/>
          <p:nvPr/>
        </p:nvSpPr>
        <p:spPr>
          <a:xfrm>
            <a:off x="1203991" y="4846049"/>
            <a:ext cx="4335418" cy="878890"/>
          </a:xfrm>
          <a:prstGeom prst="flowChartAlternateProcess">
            <a:avLst/>
          </a:prstGeom>
          <a:solidFill>
            <a:srgbClr val="F7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Look!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There is a rainbow.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6210AC22-FAF2-45A9-B393-BF6800D0987B}"/>
              </a:ext>
            </a:extLst>
          </p:cNvPr>
          <p:cNvSpPr/>
          <p:nvPr/>
        </p:nvSpPr>
        <p:spPr>
          <a:xfrm>
            <a:off x="7618032" y="4846050"/>
            <a:ext cx="2901543" cy="878889"/>
          </a:xfrm>
          <a:prstGeom prst="flowChartAlternateProcess">
            <a:avLst/>
          </a:prstGeom>
          <a:solidFill>
            <a:srgbClr val="F7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 is windy.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16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44488F0-8BB4-4902-BBF8-38492751087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24" y="1603501"/>
            <a:ext cx="3787053" cy="27156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aloud.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39B92F09-78C7-4BD0-9889-0C1E88C26C30}"/>
              </a:ext>
            </a:extLst>
          </p:cNvPr>
          <p:cNvSpPr/>
          <p:nvPr/>
        </p:nvSpPr>
        <p:spPr>
          <a:xfrm>
            <a:off x="472926" y="433673"/>
            <a:ext cx="731065" cy="712922"/>
          </a:xfrm>
          <a:prstGeom prst="roundRect">
            <a:avLst/>
          </a:prstGeom>
          <a:solidFill>
            <a:srgbClr val="FF95A0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B.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E9049CAF-9CD2-485D-961B-818120C765E2}"/>
              </a:ext>
            </a:extLst>
          </p:cNvPr>
          <p:cNvSpPr/>
          <p:nvPr/>
        </p:nvSpPr>
        <p:spPr>
          <a:xfrm>
            <a:off x="1563757" y="4846049"/>
            <a:ext cx="3869634" cy="626265"/>
          </a:xfrm>
          <a:prstGeom prst="flowChartAlternateProcess">
            <a:avLst/>
          </a:prstGeom>
          <a:solidFill>
            <a:srgbClr val="F7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 is cloudy.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644EAA48-3C7A-46B4-B9AF-296C6733E452}"/>
              </a:ext>
            </a:extLst>
          </p:cNvPr>
          <p:cNvSpPr/>
          <p:nvPr/>
        </p:nvSpPr>
        <p:spPr>
          <a:xfrm>
            <a:off x="7567674" y="4846050"/>
            <a:ext cx="3179839" cy="626264"/>
          </a:xfrm>
          <a:prstGeom prst="flowChartAlternateProcess">
            <a:avLst/>
          </a:prstGeom>
          <a:solidFill>
            <a:srgbClr val="F7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 is snowing.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0E77FA2-E93E-4B7D-87F3-89F3C4BBF1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74" y="1602667"/>
            <a:ext cx="3023019" cy="271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9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DAB0418F-EB9B-4F37-B91B-372CE2E18A6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27" y="1231634"/>
            <a:ext cx="4489612" cy="3366870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E6F7EBB-F565-474B-BA48-6C9E4A7A67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582" y="1231634"/>
            <a:ext cx="4489612" cy="3366870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A2AB0AFC-A1F5-4A6A-A4C9-D36AF4B4E102}"/>
              </a:ext>
            </a:extLst>
          </p:cNvPr>
          <p:cNvSpPr/>
          <p:nvPr/>
        </p:nvSpPr>
        <p:spPr>
          <a:xfrm>
            <a:off x="1932020" y="4769436"/>
            <a:ext cx="2879680" cy="989450"/>
          </a:xfrm>
          <a:prstGeom prst="flowChartAlternateProcess">
            <a:avLst/>
          </a:prstGeom>
          <a:solidFill>
            <a:srgbClr val="AD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Put on the raincoat.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C817A6E8-F824-468B-BAE9-B38F57670881}"/>
              </a:ext>
            </a:extLst>
          </p:cNvPr>
          <p:cNvSpPr/>
          <p:nvPr/>
        </p:nvSpPr>
        <p:spPr>
          <a:xfrm>
            <a:off x="7510024" y="4718108"/>
            <a:ext cx="2879680" cy="989449"/>
          </a:xfrm>
          <a:prstGeom prst="flowChartAlternateProcess">
            <a:avLst/>
          </a:prstGeom>
          <a:solidFill>
            <a:srgbClr val="AD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Put on the boots.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Listen and do.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94CE77B7-EECA-469C-AECD-CA3ED8D54ABD}"/>
              </a:ext>
            </a:extLst>
          </p:cNvPr>
          <p:cNvSpPr/>
          <p:nvPr/>
        </p:nvSpPr>
        <p:spPr>
          <a:xfrm>
            <a:off x="472926" y="433673"/>
            <a:ext cx="731065" cy="712922"/>
          </a:xfrm>
          <a:prstGeom prst="roundRect">
            <a:avLst/>
          </a:prstGeom>
          <a:solidFill>
            <a:srgbClr val="FF95A0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D.</a:t>
            </a:r>
          </a:p>
        </p:txBody>
      </p:sp>
    </p:spTree>
    <p:extLst>
      <p:ext uri="{BB962C8B-B14F-4D97-AF65-F5344CB8AC3E}">
        <p14:creationId xmlns:p14="http://schemas.microsoft.com/office/powerpoint/2010/main" val="1936862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4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C8B13E7-818D-4FF1-AE96-EC3173F490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48" y="1208441"/>
            <a:ext cx="4680028" cy="3509667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EE68D19-354E-452F-AB86-046CCCC684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752" y="1239081"/>
            <a:ext cx="4680028" cy="3509667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A2AB0AFC-A1F5-4A6A-A4C9-D36AF4B4E102}"/>
              </a:ext>
            </a:extLst>
          </p:cNvPr>
          <p:cNvSpPr/>
          <p:nvPr/>
        </p:nvSpPr>
        <p:spPr>
          <a:xfrm>
            <a:off x="1833990" y="4890439"/>
            <a:ext cx="3071343" cy="849484"/>
          </a:xfrm>
          <a:prstGeom prst="flowChartAlternateProcess">
            <a:avLst/>
          </a:prstGeom>
          <a:solidFill>
            <a:srgbClr val="AD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Get the umbrella.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C817A6E8-F824-468B-BAE9-B38F57670881}"/>
              </a:ext>
            </a:extLst>
          </p:cNvPr>
          <p:cNvSpPr/>
          <p:nvPr/>
        </p:nvSpPr>
        <p:spPr>
          <a:xfrm>
            <a:off x="7735310" y="4850628"/>
            <a:ext cx="2879680" cy="900811"/>
          </a:xfrm>
          <a:prstGeom prst="flowChartAlternateProcess">
            <a:avLst/>
          </a:prstGeom>
          <a:solidFill>
            <a:srgbClr val="AD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Play in the rain.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Listen and do.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F2B981D3-E86C-4118-B32D-4F210A5E1C99}"/>
              </a:ext>
            </a:extLst>
          </p:cNvPr>
          <p:cNvSpPr/>
          <p:nvPr/>
        </p:nvSpPr>
        <p:spPr>
          <a:xfrm>
            <a:off x="472926" y="433673"/>
            <a:ext cx="731065" cy="712922"/>
          </a:xfrm>
          <a:prstGeom prst="roundRect">
            <a:avLst/>
          </a:prstGeom>
          <a:solidFill>
            <a:srgbClr val="FF95A0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D.</a:t>
            </a:r>
          </a:p>
        </p:txBody>
      </p:sp>
    </p:spTree>
    <p:extLst>
      <p:ext uri="{BB962C8B-B14F-4D97-AF65-F5344CB8AC3E}">
        <p14:creationId xmlns:p14="http://schemas.microsoft.com/office/powerpoint/2010/main" val="162439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scatter chart, bubble chart&#10;&#10;Description automatically generated">
            <a:extLst>
              <a:ext uri="{FF2B5EF4-FFF2-40B4-BE49-F238E27FC236}">
                <a16:creationId xmlns:a16="http://schemas.microsoft.com/office/drawing/2014/main" id="{3DD1BF1E-F1E3-4221-A20B-B3F9AB1C3CD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35" y="1146594"/>
            <a:ext cx="7977808" cy="5711405"/>
          </a:xfrm>
          <a:prstGeom prst="rect">
            <a:avLst/>
          </a:prstGeom>
        </p:spPr>
      </p:pic>
      <p:pic>
        <p:nvPicPr>
          <p:cNvPr id="19" name="Picture 18" descr="A picture containing text, room, vector graphics&#10;&#10;Description automatically generated">
            <a:extLst>
              <a:ext uri="{FF2B5EF4-FFF2-40B4-BE49-F238E27FC236}">
                <a16:creationId xmlns:a16="http://schemas.microsoft.com/office/drawing/2014/main" id="{ACDEC886-D6B4-422A-8FBB-186FAB6A1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0101"/>
          <a:stretch/>
        </p:blipFill>
        <p:spPr>
          <a:xfrm>
            <a:off x="7673009" y="4055165"/>
            <a:ext cx="3632416" cy="2628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View and sing.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C83BCA-51C1-494F-97B3-391CF9DEFB65}"/>
              </a:ext>
            </a:extLst>
          </p:cNvPr>
          <p:cNvSpPr txBox="1"/>
          <p:nvPr/>
        </p:nvSpPr>
        <p:spPr>
          <a:xfrm>
            <a:off x="2870721" y="2310601"/>
            <a:ext cx="645055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Rain, Rain, Go Away</a:t>
            </a:r>
          </a:p>
          <a:p>
            <a:pPr algn="ctr"/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Rain, rain, go away.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Come again another day.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 want to go out and play.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Rain, rain, go away.</a:t>
            </a:r>
          </a:p>
        </p:txBody>
      </p:sp>
      <p:pic>
        <p:nvPicPr>
          <p:cNvPr id="17" name="Picture 16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98D2EBCF-B50B-483A-BA3A-3DE2482902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1" b="89916" l="9117" r="87393">
                        <a14:foregroundMark x1="46474" y1="18480" x2="64138" y2="23827"/>
                        <a14:foregroundMark x1="64138" y1="23827" x2="83084" y2="37992"/>
                        <a14:foregroundMark x1="83084" y1="37992" x2="83298" y2="49296"/>
                        <a14:foregroundMark x1="39922" y1="17589" x2="12821" y2="16651"/>
                        <a14:foregroundMark x1="12821" y1="16651" x2="29950" y2="18480"/>
                        <a14:foregroundMark x1="84330" y1="83302" x2="85007" y2="86914"/>
                        <a14:foregroundMark x1="84651" y1="42073" x2="85684" y2="56098"/>
                        <a14:foregroundMark x1="86040" y1="84662" x2="87393" y2="88274"/>
                        <a14:foregroundMark x1="78811" y1="77861" x2="87393" y2="882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04"/>
          <a:stretch/>
        </p:blipFill>
        <p:spPr>
          <a:xfrm>
            <a:off x="172177" y="1146595"/>
            <a:ext cx="3511927" cy="2923878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3EC242C6-03B6-4989-ACA0-0EE5974F5CFC}"/>
              </a:ext>
            </a:extLst>
          </p:cNvPr>
          <p:cNvSpPr/>
          <p:nvPr/>
        </p:nvSpPr>
        <p:spPr>
          <a:xfrm>
            <a:off x="472926" y="433673"/>
            <a:ext cx="731065" cy="712922"/>
          </a:xfrm>
          <a:prstGeom prst="roundRect">
            <a:avLst/>
          </a:prstGeom>
          <a:solidFill>
            <a:srgbClr val="FF95A0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F.</a:t>
            </a:r>
          </a:p>
        </p:txBody>
      </p:sp>
    </p:spTree>
    <p:extLst>
      <p:ext uri="{BB962C8B-B14F-4D97-AF65-F5344CB8AC3E}">
        <p14:creationId xmlns:p14="http://schemas.microsoft.com/office/powerpoint/2010/main" val="423756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2.96296E-6 L 2.08333E-6 -0.07223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25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25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750"/>
                            </p:stCondLst>
                            <p:childTnLst>
                              <p:par>
                                <p:cTn id="6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125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uiExpand="1" build="allAtOnce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FB24D78-850A-4229-8C93-3C26C446343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560" y="1096784"/>
            <a:ext cx="8642701" cy="57612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Say a chant.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C83BCA-51C1-494F-97B3-391CF9DEFB65}"/>
              </a:ext>
            </a:extLst>
          </p:cNvPr>
          <p:cNvSpPr txBox="1"/>
          <p:nvPr/>
        </p:nvSpPr>
        <p:spPr>
          <a:xfrm>
            <a:off x="3210503" y="2029670"/>
            <a:ext cx="538038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highlight>
                  <a:srgbClr val="FF95A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I’m Happy</a:t>
            </a:r>
          </a:p>
          <a:p>
            <a:pPr algn="ctr"/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I’m happy, I’m happy.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 like the weather today.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I’m happy, I’m happy.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It’s a sunny day.</a:t>
            </a:r>
          </a:p>
          <a:p>
            <a:pPr algn="ctr"/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I’m sad, I’m sad.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 don’t like the weather today.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I’m sad, I’m sad.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It’s rainy day.</a:t>
            </a:r>
          </a:p>
        </p:txBody>
      </p:sp>
      <p:pic>
        <p:nvPicPr>
          <p:cNvPr id="45" name="Picture 44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1CA5497B-35BA-44E4-A7B3-0772215C05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1" b="89916" l="9117" r="87393">
                        <a14:foregroundMark x1="46474" y1="18480" x2="64138" y2="23827"/>
                        <a14:foregroundMark x1="64138" y1="23827" x2="83084" y2="37992"/>
                        <a14:foregroundMark x1="83084" y1="37992" x2="83298" y2="49296"/>
                        <a14:foregroundMark x1="39922" y1="17589" x2="12821" y2="16651"/>
                        <a14:foregroundMark x1="12821" y1="16651" x2="29950" y2="18480"/>
                        <a14:foregroundMark x1="84330" y1="83302" x2="85007" y2="86914"/>
                        <a14:foregroundMark x1="84651" y1="42073" x2="85684" y2="56098"/>
                        <a14:foregroundMark x1="86040" y1="84662" x2="87393" y2="88274"/>
                        <a14:foregroundMark x1="78811" y1="77861" x2="87393" y2="882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04"/>
          <a:stretch/>
        </p:blipFill>
        <p:spPr>
          <a:xfrm>
            <a:off x="7990960" y="4062074"/>
            <a:ext cx="3511927" cy="2923878"/>
          </a:xfrm>
          <a:prstGeom prst="rect">
            <a:avLst/>
          </a:prstGeom>
        </p:spPr>
      </p:pic>
      <p:pic>
        <p:nvPicPr>
          <p:cNvPr id="47" name="Picture 4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B055742-74EF-471C-9A8F-BB654AE32A2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81" b="97212" l="10000" r="90000">
                        <a14:foregroundMark x1="72455" y1="4081" x2="76879" y2="15838"/>
                        <a14:foregroundMark x1="46394" y1="47111" x2="46394" y2="47677"/>
                        <a14:foregroundMark x1="67606" y1="88929" x2="51424" y2="85293"/>
                        <a14:foregroundMark x1="51424" y1="85293" x2="54333" y2="92485"/>
                        <a14:foregroundMark x1="20758" y1="91879" x2="55848" y2="97212"/>
                        <a14:foregroundMark x1="55848" y1="97212" x2="68030" y2="96606"/>
                        <a14:foregroundMark x1="41515" y1="38263" x2="36212" y2="53010"/>
                        <a14:foregroundMark x1="69364" y1="10545" x2="74242" y2="13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43" y="1231634"/>
            <a:ext cx="2997943" cy="2248231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D014B101-065A-45D0-98F2-A4901816E9A7}"/>
              </a:ext>
            </a:extLst>
          </p:cNvPr>
          <p:cNvSpPr/>
          <p:nvPr/>
        </p:nvSpPr>
        <p:spPr>
          <a:xfrm>
            <a:off x="472926" y="433673"/>
            <a:ext cx="731065" cy="712922"/>
          </a:xfrm>
          <a:prstGeom prst="roundRect">
            <a:avLst/>
          </a:prstGeom>
          <a:solidFill>
            <a:srgbClr val="FF95A0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G.</a:t>
            </a:r>
          </a:p>
        </p:txBody>
      </p:sp>
    </p:spTree>
    <p:extLst>
      <p:ext uri="{BB962C8B-B14F-4D97-AF65-F5344CB8AC3E}">
        <p14:creationId xmlns:p14="http://schemas.microsoft.com/office/powerpoint/2010/main" val="43006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3.7037E-6 L -2.29167E-6 -0.07223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5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6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1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25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85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25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6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85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125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850"/>
                            </p:stCondLst>
                            <p:childTnLst>
                              <p:par>
                                <p:cTn id="7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125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600"/>
                            </p:stCondLst>
                            <p:childTnLst>
                              <p:par>
                                <p:cTn id="7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125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350"/>
                            </p:stCondLst>
                            <p:childTnLst>
                              <p:par>
                                <p:cTn id="7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125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B690F2F6-C56A-47F2-B52A-A3A37B6D8C3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02" y="1325217"/>
            <a:ext cx="7153795" cy="52221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Ask your friends.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53EFD45C-CD7D-44F8-A9EA-6160AA4C5CB8}"/>
              </a:ext>
            </a:extLst>
          </p:cNvPr>
          <p:cNvSpPr/>
          <p:nvPr/>
        </p:nvSpPr>
        <p:spPr>
          <a:xfrm>
            <a:off x="8346518" y="1866889"/>
            <a:ext cx="2546770" cy="707887"/>
          </a:xfrm>
          <a:prstGeom prst="wedgeRoundRectCallout">
            <a:avLst>
              <a:gd name="adj1" fmla="val -38458"/>
              <a:gd name="adj2" fmla="val 82997"/>
              <a:gd name="adj3" fmla="val 16667"/>
            </a:avLst>
          </a:prstGeom>
          <a:noFill/>
          <a:ln w="38100">
            <a:solidFill>
              <a:srgbClr val="EC2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usually sleep on a rainy day.</a:t>
            </a:r>
            <a:endParaRPr lang="en-ID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E2C7F131-CC67-4909-A77C-842F839D450D}"/>
              </a:ext>
            </a:extLst>
          </p:cNvPr>
          <p:cNvSpPr/>
          <p:nvPr/>
        </p:nvSpPr>
        <p:spPr>
          <a:xfrm>
            <a:off x="949118" y="1736034"/>
            <a:ext cx="2655474" cy="707887"/>
          </a:xfrm>
          <a:prstGeom prst="wedgeRoundRectCallout">
            <a:avLst>
              <a:gd name="adj1" fmla="val 44088"/>
              <a:gd name="adj2" fmla="val 81346"/>
              <a:gd name="adj3" fmla="val 16667"/>
            </a:avLst>
          </a:prstGeom>
          <a:noFill/>
          <a:ln w="38100">
            <a:solidFill>
              <a:srgbClr val="FF9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do you do on a rainy day?</a:t>
            </a:r>
            <a:endParaRPr lang="en-ID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5559D04-51EF-4EB1-AA36-9B9EB4410F3C}"/>
              </a:ext>
            </a:extLst>
          </p:cNvPr>
          <p:cNvSpPr/>
          <p:nvPr/>
        </p:nvSpPr>
        <p:spPr>
          <a:xfrm>
            <a:off x="4647818" y="1499696"/>
            <a:ext cx="2655474" cy="707887"/>
          </a:xfrm>
          <a:prstGeom prst="wedgeRoundRectCallout">
            <a:avLst>
              <a:gd name="adj1" fmla="val 4164"/>
              <a:gd name="adj2" fmla="val 86963"/>
              <a:gd name="adj3" fmla="val 16667"/>
            </a:avLst>
          </a:prstGeom>
          <a:solidFill>
            <a:srgbClr val="FFFFFF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usually watch TV on a rainy day.</a:t>
            </a:r>
            <a:endParaRPr lang="en-ID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B47A8D8D-D667-44CF-ACBE-BC52F1AFF438}"/>
              </a:ext>
            </a:extLst>
          </p:cNvPr>
          <p:cNvSpPr/>
          <p:nvPr/>
        </p:nvSpPr>
        <p:spPr>
          <a:xfrm>
            <a:off x="472926" y="433673"/>
            <a:ext cx="731065" cy="712922"/>
          </a:xfrm>
          <a:prstGeom prst="roundRect">
            <a:avLst/>
          </a:prstGeom>
          <a:solidFill>
            <a:srgbClr val="FF95A0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J.</a:t>
            </a:r>
          </a:p>
        </p:txBody>
      </p:sp>
    </p:spTree>
    <p:extLst>
      <p:ext uri="{BB962C8B-B14F-4D97-AF65-F5344CB8AC3E}">
        <p14:creationId xmlns:p14="http://schemas.microsoft.com/office/powerpoint/2010/main" val="310246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20" grpId="0" animBg="1"/>
      <p:bldP spid="20" grpId="1" animBg="1"/>
      <p:bldP spid="6" grpId="0" animBg="1"/>
      <p:bldP spid="6" grpId="1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2961</TotalTime>
  <Words>370</Words>
  <Application>Microsoft Office PowerPoint</Application>
  <PresentationFormat>Widescreen</PresentationFormat>
  <Paragraphs>61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Ghina Amalia</dc:creator>
  <cp:lastModifiedBy>Ellisabeth Tiyas Utami</cp:lastModifiedBy>
  <cp:revision>69</cp:revision>
  <dcterms:created xsi:type="dcterms:W3CDTF">2022-04-10T02:34:18Z</dcterms:created>
  <dcterms:modified xsi:type="dcterms:W3CDTF">2022-04-20T03:53:23Z</dcterms:modified>
</cp:coreProperties>
</file>