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3"/>
  </p:notesMasterIdLst>
  <p:sldIdLst>
    <p:sldId id="256" r:id="rId2"/>
    <p:sldId id="258" r:id="rId3"/>
    <p:sldId id="260" r:id="rId4"/>
    <p:sldId id="259" r:id="rId5"/>
    <p:sldId id="261" r:id="rId6"/>
    <p:sldId id="265" r:id="rId7"/>
    <p:sldId id="266" r:id="rId8"/>
    <p:sldId id="267" r:id="rId9"/>
    <p:sldId id="288" r:id="rId10"/>
    <p:sldId id="282" r:id="rId11"/>
    <p:sldId id="268" r:id="rId12"/>
    <p:sldId id="283" r:id="rId13"/>
    <p:sldId id="284" r:id="rId14"/>
    <p:sldId id="275" r:id="rId15"/>
    <p:sldId id="285" r:id="rId16"/>
    <p:sldId id="286" r:id="rId17"/>
    <p:sldId id="281" r:id="rId18"/>
    <p:sldId id="289" r:id="rId19"/>
    <p:sldId id="290" r:id="rId20"/>
    <p:sldId id="291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0EF47-9D45-4422-8000-21C268A76D8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1898D-639A-485D-8075-FE7CF250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Wujud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benda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dapat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rasakan</a:t>
            </a:r>
            <a:r>
              <a:rPr lang="en-US" baseline="0" dirty="0" smtClean="0"/>
              <a:t>. Ada </a:t>
            </a:r>
            <a:r>
              <a:rPr lang="en-US" baseline="0" dirty="0" err="1" smtClean="0"/>
              <a:t>tiga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yaitu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cair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benda</a:t>
            </a:r>
            <a:r>
              <a:rPr lang="en-US" baseline="0" dirty="0" smtClean="0"/>
              <a:t> gas. </a:t>
            </a:r>
            <a:r>
              <a:rPr lang="en-US" baseline="0" dirty="0" err="1" smtClean="0"/>
              <a:t>Bagaimana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benda-benda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tersebut</a:t>
            </a:r>
            <a:r>
              <a:rPr lang="en-US" baseline="0" dirty="0" smtClean="0"/>
              <a:t>? Ayo, </a:t>
            </a:r>
            <a:r>
              <a:rPr lang="en-US" baseline="0" dirty="0" err="1" smtClean="0"/>
              <a:t>kita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bersama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2E4D-6DAC-48E6-A413-7949068BA2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1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7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74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198120"/>
            <a:ext cx="1942596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9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7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4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0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9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9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C90D-6AF6-46B6-897F-812E5E09CF72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4967-4351-42A3-BAC0-775CB2D40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jpeg"/><Relationship Id="rId7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emf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12699" y="0"/>
            <a:ext cx="12204700" cy="69250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5735148" y="2377437"/>
            <a:ext cx="5698691" cy="10515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8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6096000" y="37338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202622" y="1600201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40836" y="3821173"/>
            <a:ext cx="275267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032000" y="1092200"/>
            <a:ext cx="3170621" cy="4309873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2" y="1193800"/>
            <a:ext cx="3047999" cy="42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flipV="1">
            <a:off x="8016240" y="2111181"/>
            <a:ext cx="2758440" cy="19364"/>
          </a:xfrm>
          <a:prstGeom prst="line">
            <a:avLst/>
          </a:prstGeom>
          <a:ln w="412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94320" y="2140226"/>
            <a:ext cx="0" cy="1325880"/>
          </a:xfrm>
          <a:prstGeom prst="line">
            <a:avLst/>
          </a:prstGeom>
          <a:ln w="412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774680" y="2101501"/>
            <a:ext cx="0" cy="1440781"/>
          </a:xfrm>
          <a:prstGeom prst="line">
            <a:avLst/>
          </a:prstGeom>
          <a:ln w="412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20640" y="2140226"/>
            <a:ext cx="0" cy="1325880"/>
          </a:xfrm>
          <a:prstGeom prst="line">
            <a:avLst/>
          </a:prstGeom>
          <a:ln w="412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135880" y="2120863"/>
            <a:ext cx="2758440" cy="19364"/>
          </a:xfrm>
          <a:prstGeom prst="line">
            <a:avLst/>
          </a:prstGeom>
          <a:ln w="412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8676" y="1335058"/>
            <a:ext cx="4706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</a:rPr>
              <a:t>Wujud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benda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/>
              <a:t>adalah</a:t>
            </a:r>
            <a:r>
              <a:rPr lang="en-US" sz="4000" b="1" dirty="0"/>
              <a:t> </a:t>
            </a:r>
            <a:r>
              <a:rPr lang="en-US" sz="4000" b="1" dirty="0" err="1"/>
              <a:t>rupa</a:t>
            </a:r>
            <a:r>
              <a:rPr lang="en-US" sz="4000" b="1" dirty="0"/>
              <a:t> </a:t>
            </a:r>
            <a:r>
              <a:rPr lang="en-US" sz="4000" b="1" dirty="0" err="1"/>
              <a:t>atau</a:t>
            </a:r>
            <a:r>
              <a:rPr lang="en-US" sz="4000" b="1" dirty="0"/>
              <a:t> </a:t>
            </a:r>
            <a:r>
              <a:rPr lang="en-US" sz="4000" b="1" dirty="0" err="1"/>
              <a:t>bentuk</a:t>
            </a:r>
            <a:r>
              <a:rPr lang="en-US" sz="4000" b="1" dirty="0"/>
              <a:t> </a:t>
            </a:r>
            <a:r>
              <a:rPr lang="en-US" sz="4000" b="1" dirty="0" err="1"/>
              <a:t>benda</a:t>
            </a:r>
            <a:r>
              <a:rPr lang="en-US" sz="4000" b="1" dirty="0"/>
              <a:t> yang </a:t>
            </a:r>
            <a:r>
              <a:rPr lang="en-US" sz="4000" b="1" dirty="0" err="1"/>
              <a:t>dapat</a:t>
            </a:r>
            <a:r>
              <a:rPr lang="en-US" sz="4000" b="1" dirty="0"/>
              <a:t> </a:t>
            </a:r>
            <a:r>
              <a:rPr lang="en-US" sz="4000" b="1" dirty="0" err="1"/>
              <a:t>kita</a:t>
            </a:r>
            <a:r>
              <a:rPr lang="en-US" sz="4000" b="1" dirty="0"/>
              <a:t> </a:t>
            </a:r>
            <a:r>
              <a:rPr lang="en-US" sz="4000" b="1" dirty="0" err="1"/>
              <a:t>rasakan</a:t>
            </a:r>
            <a:r>
              <a:rPr lang="en-US" sz="4000" b="1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2917466"/>
            <a:ext cx="3078480" cy="30784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"/>
          <a:stretch/>
        </p:blipFill>
        <p:spPr>
          <a:xfrm>
            <a:off x="6355080" y="3069866"/>
            <a:ext cx="3078480" cy="29260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2917466"/>
            <a:ext cx="3078480" cy="30784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36720" y="3733431"/>
            <a:ext cx="176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Benda </a:t>
            </a:r>
            <a:r>
              <a:rPr lang="en-US" sz="4400" dirty="0" err="1" smtClean="0"/>
              <a:t>padat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070515" y="3733431"/>
            <a:ext cx="176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Benda </a:t>
            </a:r>
            <a:r>
              <a:rPr lang="en-US" sz="4400" dirty="0" err="1" smtClean="0"/>
              <a:t>cair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9783235" y="3733431"/>
            <a:ext cx="176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Benda gas</a:t>
            </a:r>
            <a:endParaRPr lang="en-US" sz="4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4658139" cy="11051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188478"/>
            <a:ext cx="575128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B.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Wujud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enda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71" y="579944"/>
            <a:ext cx="4548709" cy="285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4686" y="1537754"/>
            <a:ext cx="3339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Wujud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benda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972" y="4157227"/>
            <a:ext cx="2668735" cy="28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34000" r="61719" b="22000"/>
          <a:stretch>
            <a:fillRect/>
          </a:stretch>
        </p:blipFill>
        <p:spPr bwMode="auto">
          <a:xfrm>
            <a:off x="0" y="1258383"/>
            <a:ext cx="4590626" cy="446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83771" y="1877750"/>
            <a:ext cx="3856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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/>
              <a:t>Zat</a:t>
            </a:r>
            <a:r>
              <a:rPr lang="en-US" sz="2800" dirty="0" smtClean="0"/>
              <a:t> </a:t>
            </a:r>
            <a:r>
              <a:rPr lang="en-US" sz="2800" dirty="0" err="1"/>
              <a:t>penyusun</a:t>
            </a:r>
            <a:r>
              <a:rPr lang="en-US" sz="2800" dirty="0"/>
              <a:t> </a:t>
            </a:r>
            <a:r>
              <a:rPr lang="en-US" sz="2800" dirty="0" err="1"/>
              <a:t>benda</a:t>
            </a:r>
            <a:r>
              <a:rPr lang="en-US" sz="2800" dirty="0"/>
              <a:t> </a:t>
            </a:r>
            <a:r>
              <a:rPr lang="en-US" sz="2800" dirty="0" err="1"/>
              <a:t>padat</a:t>
            </a:r>
            <a:r>
              <a:rPr lang="en-US" sz="2800" dirty="0"/>
              <a:t> </a:t>
            </a:r>
            <a:r>
              <a:rPr lang="en-US" sz="2800" dirty="0" err="1"/>
              <a:t>sangat</a:t>
            </a:r>
            <a:r>
              <a:rPr lang="en-US" sz="2800" dirty="0"/>
              <a:t> </a:t>
            </a:r>
            <a:r>
              <a:rPr lang="en-US" sz="2800" dirty="0" err="1"/>
              <a:t>rapat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9617">
            <a:off x="1997964" y="1473800"/>
            <a:ext cx="1481846" cy="80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1" y="238430"/>
            <a:ext cx="615796" cy="6157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51517" y="126035"/>
            <a:ext cx="575128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smtClean="0">
                <a:cs typeface="Arial" pitchFamily="34" charset="0"/>
              </a:rPr>
              <a:t>Benda </a:t>
            </a:r>
            <a:r>
              <a:rPr lang="en-US" sz="4400" b="1" dirty="0" err="1" smtClean="0">
                <a:cs typeface="Arial" pitchFamily="34" charset="0"/>
              </a:rPr>
              <a:t>Padat</a:t>
            </a:r>
            <a:endParaRPr lang="en-US" sz="4400" b="1" dirty="0"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4181" y="4182989"/>
            <a:ext cx="4370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mengikuti</a:t>
            </a:r>
            <a:r>
              <a:rPr lang="en-US" sz="2800" dirty="0"/>
              <a:t> </a:t>
            </a:r>
            <a:r>
              <a:rPr lang="en-US" sz="2800" dirty="0" err="1"/>
              <a:t>bentuk</a:t>
            </a:r>
            <a:r>
              <a:rPr lang="en-US" sz="2800" dirty="0"/>
              <a:t> </a:t>
            </a:r>
            <a:r>
              <a:rPr lang="en-US" sz="2800" dirty="0" err="1" smtClean="0"/>
              <a:t>wadahnya</a:t>
            </a:r>
            <a:r>
              <a:rPr lang="en-US" sz="2800" dirty="0" smtClean="0"/>
              <a:t>. </a:t>
            </a:r>
          </a:p>
          <a:p>
            <a:pPr algn="ctr"/>
            <a:r>
              <a:rPr lang="en-US" sz="2800" dirty="0" smtClean="0"/>
              <a:t>Massa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/>
              <a:t>volume </a:t>
            </a:r>
            <a:r>
              <a:rPr lang="en-US" sz="2800" dirty="0" err="1"/>
              <a:t>tetap</a:t>
            </a:r>
            <a:r>
              <a:rPr lang="en-US" sz="2800" dirty="0"/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45" y="925934"/>
            <a:ext cx="5458761" cy="54587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4783">
            <a:off x="8311523" y="3260998"/>
            <a:ext cx="2594985" cy="18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308" y="173929"/>
            <a:ext cx="6572669" cy="6684071"/>
            <a:chOff x="4343400" y="1371600"/>
            <a:chExt cx="4495800" cy="4572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0" t="18667" r="9375" b="16000"/>
            <a:stretch>
              <a:fillRect/>
            </a:stretch>
          </p:blipFill>
          <p:spPr bwMode="auto">
            <a:xfrm>
              <a:off x="4876800" y="2209800"/>
              <a:ext cx="3962400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4343400" y="1371600"/>
              <a:ext cx="17526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937642" y="104451"/>
            <a:ext cx="575128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smtClean="0">
                <a:cs typeface="Arial" pitchFamily="34" charset="0"/>
              </a:rPr>
              <a:t>Benda </a:t>
            </a:r>
            <a:r>
              <a:rPr lang="en-US" sz="4400" b="1" dirty="0" err="1" smtClean="0">
                <a:cs typeface="Arial" pitchFamily="34" charset="0"/>
              </a:rPr>
              <a:t>Cair</a:t>
            </a:r>
            <a:endParaRPr lang="en-US" sz="4400" b="1" dirty="0"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6" y="1092045"/>
            <a:ext cx="2577370" cy="134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 </a:t>
            </a:r>
            <a:r>
              <a:rPr lang="en-US" sz="2667" dirty="0" err="1" smtClean="0"/>
              <a:t>Zat</a:t>
            </a:r>
            <a:r>
              <a:rPr lang="en-US" sz="2667" dirty="0" smtClean="0"/>
              <a:t> </a:t>
            </a:r>
            <a:r>
              <a:rPr lang="en-US" sz="2667" dirty="0" err="1"/>
              <a:t>penyusun</a:t>
            </a:r>
            <a:r>
              <a:rPr lang="en-US" sz="2667" dirty="0"/>
              <a:t> </a:t>
            </a:r>
            <a:r>
              <a:rPr lang="en-US" sz="2667" dirty="0" err="1"/>
              <a:t>benda</a:t>
            </a:r>
            <a:r>
              <a:rPr lang="en-US" sz="2667" dirty="0"/>
              <a:t> </a:t>
            </a:r>
            <a:r>
              <a:rPr lang="en-US" sz="2667" dirty="0" err="1"/>
              <a:t>cair</a:t>
            </a:r>
            <a:r>
              <a:rPr lang="en-US" sz="2667" dirty="0"/>
              <a:t> </a:t>
            </a:r>
            <a:r>
              <a:rPr lang="en-US" sz="2667" dirty="0" err="1"/>
              <a:t>tidak</a:t>
            </a:r>
            <a:r>
              <a:rPr lang="en-US" sz="2667" dirty="0"/>
              <a:t> </a:t>
            </a:r>
            <a:r>
              <a:rPr lang="en-US" sz="2667" dirty="0" err="1" smtClean="0"/>
              <a:t>terlalu</a:t>
            </a:r>
            <a:r>
              <a:rPr lang="en-US" sz="2667" dirty="0" smtClean="0"/>
              <a:t> </a:t>
            </a:r>
            <a:r>
              <a:rPr lang="en-US" sz="2667" dirty="0" err="1"/>
              <a:t>rapat</a:t>
            </a:r>
            <a:endParaRPr lang="en-US" sz="2667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7" y="173929"/>
            <a:ext cx="671312" cy="6713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665765" y="2415677"/>
            <a:ext cx="4947472" cy="3849588"/>
            <a:chOff x="5770182" y="2415677"/>
            <a:chExt cx="4947472" cy="384958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9882" y="3737113"/>
              <a:ext cx="911692" cy="252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1034" y="4508529"/>
              <a:ext cx="966620" cy="1597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51" t="24115" r="26728" b="20307"/>
            <a:stretch/>
          </p:blipFill>
          <p:spPr>
            <a:xfrm>
              <a:off x="5770182" y="2415677"/>
              <a:ext cx="2799700" cy="384958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8433138" y="1507736"/>
            <a:ext cx="3533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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mengikuti</a:t>
            </a:r>
            <a:r>
              <a:rPr lang="en-US" sz="2800" dirty="0" smtClean="0"/>
              <a:t> </a:t>
            </a:r>
            <a:r>
              <a:rPr lang="en-US" sz="2800" dirty="0" err="1"/>
              <a:t>bentuk</a:t>
            </a:r>
            <a:r>
              <a:rPr lang="en-US" sz="2800" dirty="0"/>
              <a:t> </a:t>
            </a:r>
            <a:r>
              <a:rPr lang="en-US" sz="2800" dirty="0" err="1" smtClean="0"/>
              <a:t>wadahnya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/>
              <a:t>volume </a:t>
            </a:r>
            <a:r>
              <a:rPr lang="en-US" sz="2800" dirty="0" err="1"/>
              <a:t>tetap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77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12500" t="15333" r="62646" b="6000"/>
          <a:stretch/>
        </p:blipFill>
        <p:spPr bwMode="auto">
          <a:xfrm>
            <a:off x="-64659" y="-32406"/>
            <a:ext cx="3823860" cy="7091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14400" y="4322068"/>
            <a:ext cx="2597395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chemeClr val="bg1"/>
                </a:solidFill>
              </a:rPr>
              <a:t>Zat</a:t>
            </a:r>
            <a:r>
              <a:rPr lang="en-US" sz="2667" b="1" dirty="0">
                <a:solidFill>
                  <a:schemeClr val="bg1"/>
                </a:solidFill>
              </a:rPr>
              <a:t> </a:t>
            </a:r>
            <a:r>
              <a:rPr lang="en-US" sz="2667" b="1" dirty="0" err="1">
                <a:solidFill>
                  <a:schemeClr val="bg1"/>
                </a:solidFill>
              </a:rPr>
              <a:t>penyusun</a:t>
            </a:r>
            <a:r>
              <a:rPr lang="en-US" sz="2667" b="1" dirty="0">
                <a:solidFill>
                  <a:schemeClr val="bg1"/>
                </a:solidFill>
              </a:rPr>
              <a:t> </a:t>
            </a:r>
            <a:r>
              <a:rPr lang="en-US" sz="2667" b="1" dirty="0" err="1">
                <a:solidFill>
                  <a:schemeClr val="bg1"/>
                </a:solidFill>
              </a:rPr>
              <a:t>benda</a:t>
            </a:r>
            <a:r>
              <a:rPr lang="en-US" sz="2667" b="1" dirty="0">
                <a:solidFill>
                  <a:schemeClr val="bg1"/>
                </a:solidFill>
              </a:rPr>
              <a:t> gas </a:t>
            </a:r>
            <a:r>
              <a:rPr lang="en-US" sz="2667" b="1" dirty="0" err="1">
                <a:solidFill>
                  <a:schemeClr val="bg1"/>
                </a:solidFill>
              </a:rPr>
              <a:t>jaraknya</a:t>
            </a:r>
            <a:r>
              <a:rPr lang="en-US" sz="2667" b="1" dirty="0">
                <a:solidFill>
                  <a:schemeClr val="bg1"/>
                </a:solidFill>
              </a:rPr>
              <a:t> </a:t>
            </a:r>
            <a:r>
              <a:rPr lang="en-US" sz="2667" b="1" dirty="0" err="1">
                <a:solidFill>
                  <a:schemeClr val="bg1"/>
                </a:solidFill>
              </a:rPr>
              <a:t>berjauhan</a:t>
            </a:r>
            <a:endParaRPr lang="en-US" sz="2667" b="1" dirty="0">
              <a:solidFill>
                <a:schemeClr val="bg1"/>
              </a:solidFill>
            </a:endParaRPr>
          </a:p>
          <a:p>
            <a:pPr algn="ctr"/>
            <a:endParaRPr lang="en-US" sz="2667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2745" y="2006600"/>
            <a:ext cx="0" cy="2395323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22" y="214095"/>
            <a:ext cx="660124" cy="660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1746" y="144207"/>
            <a:ext cx="575128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smtClean="0">
                <a:cs typeface="Arial" pitchFamily="34" charset="0"/>
              </a:rPr>
              <a:t>Benda Gas</a:t>
            </a:r>
            <a:endParaRPr lang="en-US" sz="4400" b="1" dirty="0"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60" y="2678006"/>
            <a:ext cx="3206687" cy="32066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93" y="2155361"/>
            <a:ext cx="4057086" cy="38665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3022" y="1271515"/>
            <a:ext cx="4660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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 smtClean="0"/>
              <a:t>mengikuti</a:t>
            </a:r>
            <a:r>
              <a:rPr lang="en-US" sz="2800" dirty="0" smtClean="0"/>
              <a:t> </a:t>
            </a:r>
            <a:r>
              <a:rPr lang="en-US" sz="2800" dirty="0" err="1"/>
              <a:t>bentuk</a:t>
            </a:r>
            <a:r>
              <a:rPr lang="en-US" sz="2800" dirty="0"/>
              <a:t> </a:t>
            </a:r>
            <a:r>
              <a:rPr lang="en-US" sz="2800" dirty="0" err="1" smtClean="0"/>
              <a:t>ruang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/>
              <a:t>volume </a:t>
            </a:r>
            <a:r>
              <a:rPr lang="en-US" sz="2800" dirty="0" err="1"/>
              <a:t>tetap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64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6123" y="192091"/>
            <a:ext cx="7588677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Wujud</a:t>
            </a:r>
            <a:r>
              <a:rPr lang="en-US" sz="3733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Benda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06730" y="4996825"/>
            <a:ext cx="2326069" cy="67276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563715" y="4999357"/>
            <a:ext cx="2326069" cy="67276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Arrow 68"/>
          <p:cNvSpPr>
            <a:spLocks noChangeShapeType="1"/>
          </p:cNvSpPr>
          <p:nvPr/>
        </p:nvSpPr>
        <p:spPr bwMode="auto">
          <a:xfrm flipV="1">
            <a:off x="1529931" y="2783673"/>
            <a:ext cx="1485749" cy="1929907"/>
          </a:xfrm>
          <a:prstGeom prst="line">
            <a:avLst/>
          </a:prstGeom>
          <a:noFill/>
          <a:ln w="5715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820" tIns="66909" rIns="133820" bIns="66909"/>
          <a:lstStyle/>
          <a:p>
            <a:endParaRPr lang="en-US" sz="2400"/>
          </a:p>
        </p:txBody>
      </p:sp>
      <p:sp>
        <p:nvSpPr>
          <p:cNvPr id="10" name="Arrow 68"/>
          <p:cNvSpPr>
            <a:spLocks noChangeShapeType="1"/>
          </p:cNvSpPr>
          <p:nvPr/>
        </p:nvSpPr>
        <p:spPr bwMode="auto">
          <a:xfrm rot="10800000" flipV="1">
            <a:off x="1980144" y="3046475"/>
            <a:ext cx="1485749" cy="1926417"/>
          </a:xfrm>
          <a:prstGeom prst="line">
            <a:avLst/>
          </a:prstGeom>
          <a:noFill/>
          <a:ln w="57150">
            <a:solidFill>
              <a:srgbClr val="FB1D3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820" tIns="66909" rIns="133820" bIns="66909"/>
          <a:lstStyle/>
          <a:p>
            <a:endParaRPr lang="en-US" sz="2400"/>
          </a:p>
        </p:txBody>
      </p:sp>
      <p:sp>
        <p:nvSpPr>
          <p:cNvPr id="11" name="Arrow 68"/>
          <p:cNvSpPr>
            <a:spLocks noChangeShapeType="1"/>
          </p:cNvSpPr>
          <p:nvPr/>
        </p:nvSpPr>
        <p:spPr bwMode="auto">
          <a:xfrm rot="16200000" flipV="1">
            <a:off x="5709777" y="3026048"/>
            <a:ext cx="1929907" cy="1695139"/>
          </a:xfrm>
          <a:prstGeom prst="line">
            <a:avLst/>
          </a:prstGeom>
          <a:noFill/>
          <a:ln w="5715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820" tIns="66909" rIns="133820" bIns="66909"/>
          <a:lstStyle/>
          <a:p>
            <a:endParaRPr lang="en-US" sz="2400"/>
          </a:p>
        </p:txBody>
      </p:sp>
      <p:sp>
        <p:nvSpPr>
          <p:cNvPr id="12" name="Arrow 68"/>
          <p:cNvSpPr>
            <a:spLocks noChangeShapeType="1"/>
          </p:cNvSpPr>
          <p:nvPr/>
        </p:nvSpPr>
        <p:spPr bwMode="auto">
          <a:xfrm rot="5400000" flipV="1">
            <a:off x="5348064" y="3283333"/>
            <a:ext cx="1792056" cy="1525806"/>
          </a:xfrm>
          <a:prstGeom prst="line">
            <a:avLst/>
          </a:prstGeom>
          <a:noFill/>
          <a:ln w="57150">
            <a:solidFill>
              <a:srgbClr val="FB1D3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820" tIns="66909" rIns="133820" bIns="66909"/>
          <a:lstStyle/>
          <a:p>
            <a:endParaRPr lang="en-US" sz="2400"/>
          </a:p>
        </p:txBody>
      </p:sp>
      <p:sp>
        <p:nvSpPr>
          <p:cNvPr id="13" name="Arrow 68"/>
          <p:cNvSpPr>
            <a:spLocks noChangeShapeType="1"/>
          </p:cNvSpPr>
          <p:nvPr/>
        </p:nvSpPr>
        <p:spPr bwMode="auto">
          <a:xfrm rot="5400000" flipH="1">
            <a:off x="4485894" y="4498083"/>
            <a:ext cx="0" cy="2211153"/>
          </a:xfrm>
          <a:prstGeom prst="line">
            <a:avLst/>
          </a:prstGeom>
          <a:noFill/>
          <a:ln w="5715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820" tIns="66909" rIns="133820" bIns="66909"/>
          <a:lstStyle/>
          <a:p>
            <a:endParaRPr lang="en-US" sz="2400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 rot="3060000">
            <a:off x="4869816" y="3823027"/>
            <a:ext cx="2093931" cy="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773" tIns="60888" rIns="121773" bIns="60888" anchor="ctr"/>
          <a:lstStyle/>
          <a:p>
            <a:pPr algn="ctr"/>
            <a:r>
              <a:rPr lang="en-US" sz="3067" dirty="0" err="1" smtClean="0"/>
              <a:t>Menyublim</a:t>
            </a:r>
            <a:endParaRPr lang="en-US" sz="3067" dirty="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 rot="18360000">
            <a:off x="1893461" y="3878421"/>
            <a:ext cx="2032859" cy="5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773" tIns="60888" rIns="121773" bIns="60888" anchor="ctr"/>
          <a:lstStyle/>
          <a:p>
            <a:pPr algn="ctr"/>
            <a:r>
              <a:rPr lang="en-US" sz="3067" dirty="0" err="1" smtClean="0"/>
              <a:t>Menguap</a:t>
            </a:r>
            <a:endParaRPr lang="en-US" sz="3067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rot="18490860">
            <a:off x="950787" y="3249471"/>
            <a:ext cx="2032858" cy="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773" tIns="60888" rIns="121773" bIns="60888" anchor="ctr"/>
          <a:lstStyle/>
          <a:p>
            <a:pPr algn="ctr"/>
            <a:r>
              <a:rPr lang="en-US" sz="3067" dirty="0" err="1" smtClean="0"/>
              <a:t>Mengembun</a:t>
            </a:r>
            <a:endParaRPr lang="en-US" sz="3067" dirty="0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 rot="3060000">
            <a:off x="5865437" y="3345638"/>
            <a:ext cx="2099165" cy="60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773" tIns="60888" rIns="121773" bIns="60888" anchor="ctr"/>
          <a:lstStyle/>
          <a:p>
            <a:pPr algn="ctr"/>
            <a:r>
              <a:rPr lang="en-US" sz="3067" dirty="0" err="1" smtClean="0"/>
              <a:t>Mengkristal</a:t>
            </a:r>
            <a:endParaRPr lang="en-US" sz="2400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36502" y="4974344"/>
            <a:ext cx="1907796" cy="6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73" tIns="60888" rIns="121773" bIns="60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</a:rPr>
              <a:t>GAS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19239" y="5007047"/>
            <a:ext cx="1815972" cy="6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73" tIns="60888" rIns="121773" bIns="60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</a:rPr>
              <a:t>PADAT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9388" y="2254553"/>
            <a:ext cx="2326069" cy="67276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45365" y="2257714"/>
            <a:ext cx="3512268" cy="6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73" tIns="60888" rIns="121773" bIns="6088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</a:rPr>
              <a:t>CAIR</a:t>
            </a: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3520859" y="5636698"/>
            <a:ext cx="2032859" cy="5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773" tIns="60888" rIns="121773" bIns="60888" anchor="ctr"/>
          <a:lstStyle/>
          <a:p>
            <a:pPr algn="ctr"/>
            <a:r>
              <a:rPr lang="en-US" sz="3067" dirty="0" err="1" smtClean="0"/>
              <a:t>Membeku</a:t>
            </a:r>
            <a:endParaRPr lang="en-US" sz="3067" dirty="0"/>
          </a:p>
        </p:txBody>
      </p:sp>
      <p:sp>
        <p:nvSpPr>
          <p:cNvPr id="21" name="Arrow 68"/>
          <p:cNvSpPr>
            <a:spLocks noChangeShapeType="1"/>
          </p:cNvSpPr>
          <p:nvPr/>
        </p:nvSpPr>
        <p:spPr bwMode="auto">
          <a:xfrm rot="5400000" flipH="1" flipV="1">
            <a:off x="4473048" y="4041938"/>
            <a:ext cx="25695" cy="2169054"/>
          </a:xfrm>
          <a:prstGeom prst="line">
            <a:avLst/>
          </a:prstGeom>
          <a:noFill/>
          <a:ln w="57150">
            <a:solidFill>
              <a:srgbClr val="FB1D3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820" tIns="66909" rIns="133820" bIns="66909"/>
          <a:lstStyle/>
          <a:p>
            <a:endParaRPr lang="en-US" sz="2400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3489863" y="4445132"/>
            <a:ext cx="2032859" cy="5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773" tIns="60888" rIns="121773" bIns="60888" anchor="ctr"/>
          <a:lstStyle/>
          <a:p>
            <a:pPr algn="ctr"/>
            <a:r>
              <a:rPr lang="en-US" sz="3067" dirty="0" err="1" smtClean="0"/>
              <a:t>Mencair</a:t>
            </a:r>
            <a:endParaRPr lang="en-US" sz="3067" dirty="0"/>
          </a:p>
        </p:txBody>
      </p:sp>
      <p:sp>
        <p:nvSpPr>
          <p:cNvPr id="28" name="Rectangle 27"/>
          <p:cNvSpPr/>
          <p:nvPr/>
        </p:nvSpPr>
        <p:spPr>
          <a:xfrm>
            <a:off x="297197" y="899685"/>
            <a:ext cx="106680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dirty="0" err="1"/>
              <a:t>Pemanasan</a:t>
            </a:r>
            <a:r>
              <a:rPr lang="en-US" sz="3733" dirty="0"/>
              <a:t> </a:t>
            </a:r>
            <a:r>
              <a:rPr lang="en-US" sz="3733" dirty="0" err="1"/>
              <a:t>dan</a:t>
            </a:r>
            <a:r>
              <a:rPr lang="en-US" sz="3733" dirty="0"/>
              <a:t> </a:t>
            </a:r>
            <a:r>
              <a:rPr lang="en-US" sz="3733" dirty="0" err="1"/>
              <a:t>pendinginan</a:t>
            </a:r>
            <a:r>
              <a:rPr lang="en-US" sz="3733" dirty="0"/>
              <a:t> </a:t>
            </a:r>
            <a:r>
              <a:rPr lang="en-US" sz="3733" dirty="0" err="1"/>
              <a:t>dapat</a:t>
            </a:r>
            <a:r>
              <a:rPr lang="en-US" sz="3733" dirty="0"/>
              <a:t> </a:t>
            </a:r>
            <a:r>
              <a:rPr lang="en-US" sz="3733" dirty="0" err="1"/>
              <a:t>mengakibatkan</a:t>
            </a:r>
            <a:r>
              <a:rPr lang="en-US" sz="3733" dirty="0"/>
              <a:t> </a:t>
            </a:r>
            <a:r>
              <a:rPr lang="en-US" sz="3733" dirty="0" err="1"/>
              <a:t>benda</a:t>
            </a:r>
            <a:r>
              <a:rPr lang="en-US" sz="3733" dirty="0"/>
              <a:t> </a:t>
            </a:r>
            <a:r>
              <a:rPr lang="en-US" sz="3733" dirty="0" err="1"/>
              <a:t>mengalami</a:t>
            </a:r>
            <a:r>
              <a:rPr lang="en-US" sz="3733" dirty="0"/>
              <a:t> </a:t>
            </a:r>
            <a:r>
              <a:rPr lang="en-US" sz="3733" dirty="0" err="1"/>
              <a:t>perubahan</a:t>
            </a:r>
            <a:r>
              <a:rPr lang="en-US" sz="3733" dirty="0"/>
              <a:t> </a:t>
            </a:r>
            <a:r>
              <a:rPr lang="en-US" sz="3733" dirty="0" err="1"/>
              <a:t>wujud</a:t>
            </a:r>
            <a:r>
              <a:rPr lang="en-US" sz="3733" dirty="0"/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995719" y="3169820"/>
            <a:ext cx="1756229" cy="5660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8995719" y="4735638"/>
            <a:ext cx="1756229" cy="566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24137" y="3712537"/>
            <a:ext cx="287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Melepas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8904125" y="5299398"/>
            <a:ext cx="287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Menerima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303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27" grpId="0"/>
      <p:bldP spid="21" grpId="0" animBg="1"/>
      <p:bldP spid="23" grpId="0"/>
      <p:bldP spid="4" grpId="0" animBg="1"/>
      <p:bldP spid="29" grpId="0" animBg="1"/>
      <p:bldP spid="5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1" y="238430"/>
            <a:ext cx="615796" cy="6157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1517" y="126035"/>
            <a:ext cx="575128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err="1" smtClean="0">
                <a:cs typeface="Arial" pitchFamily="34" charset="0"/>
              </a:rPr>
              <a:t>Mencair</a:t>
            </a:r>
            <a:r>
              <a:rPr lang="en-US" sz="4400" b="1" dirty="0" smtClean="0">
                <a:cs typeface="Arial" pitchFamily="34" charset="0"/>
              </a:rPr>
              <a:t> </a:t>
            </a:r>
            <a:r>
              <a:rPr lang="en-US" sz="4400" b="1" dirty="0" err="1" smtClean="0">
                <a:cs typeface="Arial" pitchFamily="34" charset="0"/>
              </a:rPr>
              <a:t>dan</a:t>
            </a:r>
            <a:r>
              <a:rPr lang="en-US" sz="4400" b="1" dirty="0" smtClean="0">
                <a:cs typeface="Arial" pitchFamily="34" charset="0"/>
              </a:rPr>
              <a:t> </a:t>
            </a:r>
            <a:r>
              <a:rPr lang="en-US" sz="4400" b="1" dirty="0" err="1" smtClean="0">
                <a:cs typeface="Arial" pitchFamily="34" charset="0"/>
              </a:rPr>
              <a:t>Membeku</a:t>
            </a:r>
            <a:endParaRPr lang="en-US" sz="4400" b="1" dirty="0">
              <a:cs typeface="Arial" pitchFamily="34" charset="0"/>
            </a:endParaRPr>
          </a:p>
        </p:txBody>
      </p:sp>
      <p:pic>
        <p:nvPicPr>
          <p:cNvPr id="4" name="Picture 4" descr="D:\LENY\ESPS K13\Kelas 3\edit\BAB 1\shutterstock_36276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/>
          <a:stretch/>
        </p:blipFill>
        <p:spPr bwMode="auto">
          <a:xfrm>
            <a:off x="0" y="854226"/>
            <a:ext cx="5294707" cy="38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171" y="2957638"/>
            <a:ext cx="3162864" cy="3150264"/>
          </a:xfrm>
          <a:prstGeom prst="ellips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Picture 2" descr="Image result for 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48" y="3398301"/>
            <a:ext cx="4157615" cy="31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930" y="4645430"/>
            <a:ext cx="2851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cs typeface="Arial" pitchFamily="34" charset="0"/>
              </a:rPr>
              <a:t>Perubahan benda </a:t>
            </a:r>
            <a:r>
              <a:rPr lang="id-ID" sz="2800" b="1" dirty="0">
                <a:solidFill>
                  <a:srgbClr val="FF0000"/>
                </a:solidFill>
                <a:cs typeface="Arial" pitchFamily="34" charset="0"/>
              </a:rPr>
              <a:t>padat</a:t>
            </a:r>
            <a:r>
              <a:rPr lang="id-ID" sz="2800" b="1" dirty="0">
                <a:cs typeface="Arial" pitchFamily="34" charset="0"/>
              </a:rPr>
              <a:t> </a:t>
            </a:r>
            <a:r>
              <a:rPr lang="id-ID" sz="2800" b="1" dirty="0" smtClean="0">
                <a:cs typeface="Arial" pitchFamily="34" charset="0"/>
              </a:rPr>
              <a:t>menjadi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benda</a:t>
            </a:r>
            <a:r>
              <a:rPr lang="id-ID" sz="2800" b="1" dirty="0" smtClean="0">
                <a:cs typeface="Arial" pitchFamily="34" charset="0"/>
              </a:rPr>
              <a:t> </a:t>
            </a:r>
            <a:r>
              <a:rPr lang="id-ID" sz="28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cair</a:t>
            </a:r>
            <a:endParaRPr lang="en-US" sz="2800" b="1" dirty="0"/>
          </a:p>
        </p:txBody>
      </p:sp>
      <p:sp>
        <p:nvSpPr>
          <p:cNvPr id="8" name="Right Arrow 7"/>
          <p:cNvSpPr/>
          <p:nvPr/>
        </p:nvSpPr>
        <p:spPr>
          <a:xfrm rot="8890811">
            <a:off x="3521223" y="2674610"/>
            <a:ext cx="1756229" cy="566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9246261">
            <a:off x="7920559" y="2751802"/>
            <a:ext cx="1756229" cy="5660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65112">
            <a:off x="8520777" y="4075149"/>
            <a:ext cx="743621" cy="7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1193" y="1279499"/>
            <a:ext cx="28743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cs typeface="Arial" pitchFamily="34" charset="0"/>
              </a:rPr>
              <a:t>Perubahan benda </a:t>
            </a:r>
            <a:r>
              <a:rPr lang="en-US" sz="2800" b="1" dirty="0" err="1" smtClean="0">
                <a:solidFill>
                  <a:srgbClr val="FF0000"/>
                </a:solidFill>
                <a:cs typeface="Arial" pitchFamily="34" charset="0"/>
              </a:rPr>
              <a:t>cair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id-ID" sz="2800" b="1" dirty="0" smtClean="0">
                <a:cs typeface="Arial" pitchFamily="34" charset="0"/>
              </a:rPr>
              <a:t>menjadi </a:t>
            </a:r>
            <a:r>
              <a:rPr lang="en-US" sz="2800" b="1" dirty="0" err="1" smtClean="0">
                <a:cs typeface="Arial" pitchFamily="34" charset="0"/>
              </a:rPr>
              <a:t>benda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padat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339405" y="1837571"/>
            <a:ext cx="1526149" cy="97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Melepas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7699" y="1541730"/>
            <a:ext cx="189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Menerima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976478" y="5045271"/>
            <a:ext cx="2463256" cy="595516"/>
            <a:chOff x="4976478" y="5045271"/>
            <a:chExt cx="2463256" cy="5955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478" y="5045271"/>
              <a:ext cx="2463256" cy="59551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94707" y="5076317"/>
              <a:ext cx="1826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Membeku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890" y="1242055"/>
            <a:ext cx="2463256" cy="5955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676" y="1254207"/>
            <a:ext cx="153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Mencair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26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r="43592"/>
          <a:stretch/>
        </p:blipFill>
        <p:spPr>
          <a:xfrm>
            <a:off x="6560537" y="941604"/>
            <a:ext cx="4073992" cy="4073992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3" y="1236547"/>
            <a:ext cx="3591339" cy="35913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7641" y="104451"/>
            <a:ext cx="7161329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err="1" smtClean="0">
                <a:cs typeface="Arial" pitchFamily="34" charset="0"/>
              </a:rPr>
              <a:t>Menguap</a:t>
            </a:r>
            <a:r>
              <a:rPr lang="en-US" sz="4400" b="1" dirty="0" smtClean="0">
                <a:cs typeface="Arial" pitchFamily="34" charset="0"/>
              </a:rPr>
              <a:t> </a:t>
            </a:r>
            <a:r>
              <a:rPr lang="en-US" sz="4400" b="1" dirty="0" err="1" smtClean="0">
                <a:cs typeface="Arial" pitchFamily="34" charset="0"/>
              </a:rPr>
              <a:t>dan</a:t>
            </a:r>
            <a:r>
              <a:rPr lang="en-US" sz="4400" b="1" dirty="0" smtClean="0">
                <a:cs typeface="Arial" pitchFamily="34" charset="0"/>
              </a:rPr>
              <a:t> </a:t>
            </a:r>
            <a:r>
              <a:rPr lang="en-US" sz="4400" b="1" dirty="0" err="1" smtClean="0">
                <a:cs typeface="Arial" pitchFamily="34" charset="0"/>
              </a:rPr>
              <a:t>Mengembun</a:t>
            </a:r>
            <a:endParaRPr lang="en-US" sz="4400" b="1" dirty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7" y="173929"/>
            <a:ext cx="671312" cy="671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59" y="3190646"/>
            <a:ext cx="2463256" cy="595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807" y="3202798"/>
            <a:ext cx="167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Menguap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6441" y="4827886"/>
            <a:ext cx="2851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cs typeface="Arial" pitchFamily="34" charset="0"/>
              </a:rPr>
              <a:t>Perubahan benda </a:t>
            </a:r>
            <a:r>
              <a:rPr lang="en-US" sz="2800" b="1" dirty="0" err="1" smtClean="0">
                <a:solidFill>
                  <a:srgbClr val="FF0000"/>
                </a:solidFill>
                <a:cs typeface="Arial" pitchFamily="34" charset="0"/>
              </a:rPr>
              <a:t>cair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id-ID" sz="2800" b="1" dirty="0" smtClean="0">
                <a:cs typeface="Arial" pitchFamily="34" charset="0"/>
              </a:rPr>
              <a:t>menjadi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benda</a:t>
            </a:r>
            <a:r>
              <a:rPr lang="id-ID" sz="2800" b="1" dirty="0" smtClean="0"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gas</a:t>
            </a:r>
            <a:endParaRPr lang="en-US" sz="2800" b="1" dirty="0"/>
          </a:p>
        </p:txBody>
      </p:sp>
      <p:sp>
        <p:nvSpPr>
          <p:cNvPr id="8" name="Right Arrow 7"/>
          <p:cNvSpPr/>
          <p:nvPr/>
        </p:nvSpPr>
        <p:spPr>
          <a:xfrm rot="8890811">
            <a:off x="3122032" y="2088654"/>
            <a:ext cx="1052477" cy="566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17667" y="1735939"/>
            <a:ext cx="189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Menerima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389478" y="1735939"/>
            <a:ext cx="731" cy="477053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08630" y="1188263"/>
            <a:ext cx="189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Uap</a:t>
            </a:r>
            <a:r>
              <a:rPr lang="en-US" sz="2800" dirty="0" smtClean="0"/>
              <a:t> air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55" y="1256909"/>
            <a:ext cx="3193144" cy="5955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67721" y="1269061"/>
            <a:ext cx="2138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Mengembun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9413398" y="2568759"/>
            <a:ext cx="1457802" cy="12152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487132" y="2319301"/>
            <a:ext cx="189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Embun</a:t>
            </a:r>
            <a:endParaRPr lang="en-US" sz="2800" dirty="0"/>
          </a:p>
        </p:txBody>
      </p:sp>
      <p:sp>
        <p:nvSpPr>
          <p:cNvPr id="25" name="Right Arrow 24"/>
          <p:cNvSpPr/>
          <p:nvPr/>
        </p:nvSpPr>
        <p:spPr>
          <a:xfrm rot="2417782">
            <a:off x="9053041" y="3921943"/>
            <a:ext cx="1756229" cy="5660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527802" y="4041153"/>
            <a:ext cx="1526149" cy="97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Melepas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852451" y="5015595"/>
            <a:ext cx="35915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cs typeface="Arial" pitchFamily="34" charset="0"/>
              </a:rPr>
              <a:t>Perubahan benda 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gas </a:t>
            </a:r>
            <a:r>
              <a:rPr lang="id-ID" sz="2800" b="1" dirty="0" smtClean="0">
                <a:cs typeface="Arial" pitchFamily="34" charset="0"/>
              </a:rPr>
              <a:t>menjadi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benda</a:t>
            </a:r>
            <a:r>
              <a:rPr lang="id-ID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cair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9127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7" grpId="0"/>
      <p:bldP spid="19" grpId="0"/>
      <p:bldP spid="23" grpId="0"/>
      <p:bldP spid="25" grpId="0" animBg="1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5000790.0008.01.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713" y="-22427"/>
            <a:ext cx="12193713" cy="68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02831" y="224005"/>
            <a:ext cx="4600474" cy="126592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 smtClean="0">
                <a:cs typeface="Arial" pitchFamily="34" charset="0"/>
              </a:rPr>
              <a:t>P</a:t>
            </a:r>
            <a:r>
              <a:rPr lang="en-US" sz="3200" dirty="0" err="1" smtClean="0">
                <a:cs typeface="Arial" pitchFamily="34" charset="0"/>
              </a:rPr>
              <a:t>erubahan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wujud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dalam</a:t>
            </a:r>
            <a:r>
              <a:rPr lang="en-US" sz="3200" dirty="0" smtClean="0">
                <a:cs typeface="Arial" pitchFamily="34" charset="0"/>
              </a:rPr>
              <a:t> proses</a:t>
            </a:r>
            <a:r>
              <a:rPr lang="id-ID" sz="3200" dirty="0" smtClean="0">
                <a:cs typeface="Arial" pitchFamily="34" charset="0"/>
              </a:rPr>
              <a:t> </a:t>
            </a:r>
            <a:r>
              <a:rPr lang="id-ID" sz="3733" dirty="0">
                <a:solidFill>
                  <a:srgbClr val="C00000"/>
                </a:solidFill>
                <a:cs typeface="Arial" pitchFamily="34" charset="0"/>
              </a:rPr>
              <a:t>siklus </a:t>
            </a:r>
            <a:r>
              <a:rPr lang="id-ID" sz="3733" dirty="0" smtClean="0">
                <a:solidFill>
                  <a:srgbClr val="C00000"/>
                </a:solidFill>
                <a:cs typeface="Arial" pitchFamily="34" charset="0"/>
              </a:rPr>
              <a:t>air</a:t>
            </a:r>
            <a:r>
              <a:rPr lang="en-US" sz="3733" dirty="0" smtClean="0">
                <a:solidFill>
                  <a:srgbClr val="C00000"/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20517718">
            <a:off x="6937786" y="3537367"/>
            <a:ext cx="4129460" cy="2679245"/>
            <a:chOff x="5257799" y="3310438"/>
            <a:chExt cx="3097095" cy="2009434"/>
          </a:xfrm>
        </p:grpSpPr>
        <p:sp>
          <p:nvSpPr>
            <p:cNvPr id="36" name="Isosceles Triangle 35"/>
            <p:cNvSpPr/>
            <p:nvPr/>
          </p:nvSpPr>
          <p:spPr>
            <a:xfrm rot="16200000" flipH="1">
              <a:off x="5499560" y="3122816"/>
              <a:ext cx="1931513" cy="241503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6" r="12526"/>
            <a:stretch/>
          </p:blipFill>
          <p:spPr>
            <a:xfrm rot="1082282">
              <a:off x="6345460" y="3310438"/>
              <a:ext cx="2009434" cy="2009434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51" name="Group 50"/>
          <p:cNvGrpSpPr/>
          <p:nvPr/>
        </p:nvGrpSpPr>
        <p:grpSpPr>
          <a:xfrm>
            <a:off x="8737599" y="735770"/>
            <a:ext cx="3015839" cy="2278503"/>
            <a:chOff x="6553199" y="1406265"/>
            <a:chExt cx="2261879" cy="1708877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460543"/>
              <a:chOff x="12725402" y="1260516"/>
              <a:chExt cx="8305801" cy="249301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493019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7" cy="1799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3200" dirty="0">
                    <a:solidFill>
                      <a:srgbClr val="C00000"/>
                    </a:solidFill>
                  </a:rPr>
                  <a:t>Transpirasi</a:t>
                </a:r>
              </a:p>
              <a:p>
                <a:r>
                  <a:rPr lang="id-ID" sz="2667" dirty="0"/>
                  <a:t>Penguapan air oleh tumbuhan</a:t>
                </a:r>
                <a:endParaRPr lang="en-US" sz="2667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0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3200" dirty="0"/>
                  <a:t>1</a:t>
                </a:r>
                <a:endParaRPr lang="en-US" sz="26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69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713" y="-22427"/>
            <a:ext cx="12193713" cy="68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3084143" y="1898720"/>
            <a:ext cx="3015839" cy="2551473"/>
            <a:chOff x="6553199" y="1406265"/>
            <a:chExt cx="2261879" cy="1913605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665271"/>
              <a:chOff x="12725402" y="1260516"/>
              <a:chExt cx="8305801" cy="284247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842471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7" cy="2324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3200" dirty="0">
                    <a:solidFill>
                      <a:srgbClr val="C00000"/>
                    </a:solidFill>
                  </a:rPr>
                  <a:t>Evaporasi</a:t>
                </a:r>
              </a:p>
              <a:p>
                <a:r>
                  <a:rPr lang="id-ID" sz="2667" dirty="0"/>
                  <a:t>Penguapan air laut, danau, atau sungai</a:t>
                </a:r>
                <a:endParaRPr lang="en-US" sz="2667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0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3200" dirty="0"/>
                  <a:t>2</a:t>
                </a:r>
                <a:endParaRPr lang="en-US" sz="2667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291946" y="1961473"/>
            <a:ext cx="4288425" cy="3512555"/>
            <a:chOff x="4718959" y="1471105"/>
            <a:chExt cx="3216319" cy="2634416"/>
          </a:xfrm>
        </p:grpSpPr>
        <p:sp>
          <p:nvSpPr>
            <p:cNvPr id="36" name="Isosceles Triangle 35"/>
            <p:cNvSpPr/>
            <p:nvPr/>
          </p:nvSpPr>
          <p:spPr>
            <a:xfrm rot="7445100" flipH="1">
              <a:off x="5762003" y="1932247"/>
              <a:ext cx="1931513" cy="241503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0" r="16660"/>
            <a:stretch/>
          </p:blipFill>
          <p:spPr>
            <a:xfrm>
              <a:off x="4718959" y="1471105"/>
              <a:ext cx="2008800" cy="2008800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6383598" y="4724882"/>
            <a:ext cx="1502839" cy="1502839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6039687" y="4610952"/>
            <a:ext cx="812800" cy="8128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3200" dirty="0"/>
                <a:t>1</a:t>
              </a:r>
              <a:endParaRPr lang="en-US" sz="2667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02831" y="224005"/>
            <a:ext cx="4600474" cy="126592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 smtClean="0">
                <a:cs typeface="Arial" pitchFamily="34" charset="0"/>
              </a:rPr>
              <a:t>P</a:t>
            </a:r>
            <a:r>
              <a:rPr lang="en-US" sz="3200" dirty="0" err="1" smtClean="0">
                <a:cs typeface="Arial" pitchFamily="34" charset="0"/>
              </a:rPr>
              <a:t>erubahan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wujud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dalam</a:t>
            </a:r>
            <a:r>
              <a:rPr lang="en-US" sz="3200" dirty="0" smtClean="0">
                <a:cs typeface="Arial" pitchFamily="34" charset="0"/>
              </a:rPr>
              <a:t> proses</a:t>
            </a:r>
            <a:r>
              <a:rPr lang="id-ID" sz="3200" dirty="0" smtClean="0">
                <a:cs typeface="Arial" pitchFamily="34" charset="0"/>
              </a:rPr>
              <a:t> </a:t>
            </a:r>
            <a:r>
              <a:rPr lang="id-ID" sz="3733" dirty="0">
                <a:solidFill>
                  <a:srgbClr val="C00000"/>
                </a:solidFill>
                <a:cs typeface="Arial" pitchFamily="34" charset="0"/>
              </a:rPr>
              <a:t>siklus </a:t>
            </a:r>
            <a:r>
              <a:rPr lang="id-ID" sz="3733" dirty="0" smtClean="0">
                <a:solidFill>
                  <a:srgbClr val="C00000"/>
                </a:solidFill>
                <a:cs typeface="Arial" pitchFamily="34" charset="0"/>
              </a:rPr>
              <a:t>air</a:t>
            </a:r>
            <a:r>
              <a:rPr lang="en-US" sz="3733" dirty="0" smtClean="0">
                <a:solidFill>
                  <a:srgbClr val="C00000"/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8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4915" y="467329"/>
            <a:ext cx="7234688" cy="1369768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014143" y="3429064"/>
              <a:ext cx="4415612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Wujud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Zat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(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Materi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)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dan</a:t>
              </a:r>
              <a:r>
                <a:rPr lang="en-US" sz="4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Perubahannya</a:t>
              </a:r>
              <a:endParaRPr lang="id-ID" sz="4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505186" y="479786"/>
            <a:ext cx="1458111" cy="145811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740226" y="479789"/>
            <a:ext cx="1458111" cy="1458111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740226" y="479787"/>
            <a:ext cx="1458111" cy="145811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216736" tIns="108367" rIns="216736" bIns="1083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67304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7820" y="574174"/>
            <a:ext cx="1262921" cy="1262923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6299" y="-488577"/>
              <a:ext cx="718334" cy="5071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733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1852" y="-119089"/>
              <a:ext cx="305036" cy="4603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33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3333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5565" y="2604732"/>
            <a:ext cx="7597636" cy="3046988"/>
            <a:chOff x="157161" y="1733550"/>
            <a:chExt cx="5698227" cy="2285241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698239" cy="531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667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667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5689683" cy="173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 err="1" smtClean="0"/>
                <a:t>Menjelaskan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zat</a:t>
              </a:r>
              <a:r>
                <a:rPr lang="en-US" sz="2400" dirty="0" smtClean="0"/>
                <a:t> (</a:t>
              </a:r>
              <a:r>
                <a:rPr lang="en-US" sz="2400" dirty="0" err="1" smtClean="0"/>
                <a:t>materi</a:t>
              </a:r>
              <a:r>
                <a:rPr lang="en-US" sz="2400" dirty="0" smtClean="0"/>
                <a:t>) </a:t>
              </a:r>
              <a:r>
                <a:rPr lang="en-US" sz="2400" dirty="0" err="1" smtClean="0"/>
                <a:t>beserta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karakteristiknya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melakukan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percobaannya</a:t>
              </a:r>
              <a:r>
                <a:rPr lang="en-US" sz="2400" dirty="0" smtClean="0"/>
                <a:t>.</a:t>
              </a:r>
              <a:endParaRPr lang="en-US" sz="24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 err="1" smtClean="0"/>
                <a:t>Menjelaskan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karakteristik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wujud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zat</a:t>
              </a:r>
              <a:r>
                <a:rPr lang="en-US" sz="2400" dirty="0"/>
                <a:t> </a:t>
              </a:r>
              <a:r>
                <a:rPr lang="en-US" sz="2400" dirty="0" err="1" smtClean="0"/>
                <a:t>dan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membandingkannya</a:t>
              </a:r>
              <a:r>
                <a:rPr lang="en-US" sz="2400" dirty="0" smtClean="0"/>
                <a:t>.</a:t>
              </a:r>
              <a:endParaRPr lang="en-US" sz="24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altLang="id-ID" sz="2400" dirty="0" err="1" smtClean="0">
                  <a:latin typeface="+mj-lt"/>
                </a:rPr>
                <a:t>Menjelaskan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perubahan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wujud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zat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dan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melakukan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percobaannya</a:t>
              </a:r>
              <a:r>
                <a:rPr lang="en-US" altLang="id-ID" sz="2400" dirty="0" smtClean="0">
                  <a:latin typeface="+mj-lt"/>
                </a:rPr>
                <a:t>.</a:t>
              </a:r>
              <a:endParaRPr lang="en-US" altLang="id-ID" sz="24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144"/>
            <a:ext cx="12192000" cy="1133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 t="217" r="8484" b="-217"/>
          <a:stretch/>
        </p:blipFill>
        <p:spPr>
          <a:xfrm>
            <a:off x="7823201" y="1266802"/>
            <a:ext cx="4868939" cy="4868939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391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713" y="-22427"/>
            <a:ext cx="12193713" cy="68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297647" y="2964165"/>
            <a:ext cx="3015839" cy="2551474"/>
            <a:chOff x="6553199" y="1406265"/>
            <a:chExt cx="2261879" cy="1913605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665271"/>
              <a:chOff x="12725402" y="1260516"/>
              <a:chExt cx="8305801" cy="284247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842471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7" cy="2324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3200" dirty="0">
                    <a:solidFill>
                      <a:srgbClr val="C00000"/>
                    </a:solidFill>
                  </a:rPr>
                  <a:t>Kondensasi</a:t>
                </a:r>
              </a:p>
              <a:p>
                <a:r>
                  <a:rPr lang="id-ID" sz="2667" dirty="0"/>
                  <a:t>Perubahan uap air menjadi titik-titik air</a:t>
                </a:r>
                <a:endParaRPr lang="en-US" sz="2667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0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3200" dirty="0"/>
                  <a:t>3</a:t>
                </a:r>
                <a:endParaRPr lang="en-US" sz="2667" dirty="0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9288017" y="3508188"/>
            <a:ext cx="1502400" cy="150240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6383598" y="4724882"/>
            <a:ext cx="1502839" cy="1502839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6039687" y="4610952"/>
            <a:ext cx="812800" cy="8128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3200" dirty="0"/>
                <a:t>1</a:t>
              </a:r>
              <a:endParaRPr lang="en-US" sz="2667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40800" y="3327399"/>
            <a:ext cx="812800" cy="812800"/>
            <a:chOff x="5015637" y="1903734"/>
            <a:chExt cx="609600" cy="609600"/>
          </a:xfrm>
        </p:grpSpPr>
        <p:sp>
          <p:nvSpPr>
            <p:cNvPr id="20" name="Oval 19"/>
            <p:cNvSpPr/>
            <p:nvPr/>
          </p:nvSpPr>
          <p:spPr>
            <a:xfrm>
              <a:off x="5015637" y="190373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39365" y="1977701"/>
              <a:ext cx="36214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3200" dirty="0"/>
                <a:t>2</a:t>
              </a:r>
              <a:endParaRPr lang="en-US" sz="2667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78456" y="645034"/>
            <a:ext cx="4485995" cy="3594868"/>
            <a:chOff x="1823779" y="483775"/>
            <a:chExt cx="3364496" cy="2696151"/>
          </a:xfrm>
        </p:grpSpPr>
        <p:sp>
          <p:nvSpPr>
            <p:cNvPr id="27" name="Isosceles Triangle 26"/>
            <p:cNvSpPr/>
            <p:nvPr/>
          </p:nvSpPr>
          <p:spPr>
            <a:xfrm rot="3524742" flipH="1">
              <a:off x="3015000" y="242014"/>
              <a:ext cx="1931513" cy="241503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9" r="27675"/>
            <a:stretch/>
          </p:blipFill>
          <p:spPr>
            <a:xfrm>
              <a:off x="1823779" y="1171126"/>
              <a:ext cx="2008800" cy="2008800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sp>
        <p:nvSpPr>
          <p:cNvPr id="28" name="Rectangle 27"/>
          <p:cNvSpPr/>
          <p:nvPr/>
        </p:nvSpPr>
        <p:spPr>
          <a:xfrm>
            <a:off x="302831" y="224005"/>
            <a:ext cx="4600474" cy="126592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3200" dirty="0" smtClean="0">
                <a:cs typeface="Arial" pitchFamily="34" charset="0"/>
              </a:rPr>
              <a:t>P</a:t>
            </a:r>
            <a:r>
              <a:rPr lang="en-US" sz="3200" dirty="0" err="1" smtClean="0">
                <a:cs typeface="Arial" pitchFamily="34" charset="0"/>
              </a:rPr>
              <a:t>erubahan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wujud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dalam</a:t>
            </a:r>
            <a:r>
              <a:rPr lang="en-US" sz="3200" dirty="0" smtClean="0">
                <a:cs typeface="Arial" pitchFamily="34" charset="0"/>
              </a:rPr>
              <a:t> proses</a:t>
            </a:r>
            <a:r>
              <a:rPr lang="id-ID" sz="3200" dirty="0" smtClean="0">
                <a:cs typeface="Arial" pitchFamily="34" charset="0"/>
              </a:rPr>
              <a:t> </a:t>
            </a:r>
            <a:r>
              <a:rPr lang="id-ID" sz="3733" dirty="0">
                <a:solidFill>
                  <a:srgbClr val="C00000"/>
                </a:solidFill>
                <a:cs typeface="Arial" pitchFamily="34" charset="0"/>
              </a:rPr>
              <a:t>siklus </a:t>
            </a:r>
            <a:r>
              <a:rPr lang="id-ID" sz="3733" dirty="0" smtClean="0">
                <a:solidFill>
                  <a:srgbClr val="C00000"/>
                </a:solidFill>
                <a:cs typeface="Arial" pitchFamily="34" charset="0"/>
              </a:rPr>
              <a:t>air</a:t>
            </a:r>
            <a:r>
              <a:rPr lang="en-US" sz="3733" dirty="0" smtClean="0">
                <a:solidFill>
                  <a:srgbClr val="C00000"/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3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1" y="185066"/>
            <a:ext cx="660124" cy="660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145" y="115178"/>
            <a:ext cx="7033226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b="1" dirty="0" err="1" smtClean="0">
                <a:cs typeface="Arial" pitchFamily="34" charset="0"/>
              </a:rPr>
              <a:t>Menyublim</a:t>
            </a:r>
            <a:r>
              <a:rPr lang="en-US" sz="4400" b="1" dirty="0" smtClean="0">
                <a:cs typeface="Arial" pitchFamily="34" charset="0"/>
              </a:rPr>
              <a:t> </a:t>
            </a:r>
            <a:r>
              <a:rPr lang="en-US" sz="4400" b="1" dirty="0" err="1" smtClean="0">
                <a:cs typeface="Arial" pitchFamily="34" charset="0"/>
              </a:rPr>
              <a:t>dan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Mengkristal</a:t>
            </a:r>
            <a:r>
              <a:rPr lang="en-US" sz="4400" b="1" dirty="0">
                <a:cs typeface="Arial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13611"/>
          <a:stretch/>
        </p:blipFill>
        <p:spPr>
          <a:xfrm>
            <a:off x="7540487" y="1465062"/>
            <a:ext cx="4699578" cy="4699578"/>
          </a:xfrm>
          <a:prstGeom prst="ellipse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r="-59"/>
          <a:stretch/>
        </p:blipFill>
        <p:spPr>
          <a:xfrm>
            <a:off x="526632" y="1088676"/>
            <a:ext cx="3474755" cy="3474755"/>
          </a:xfrm>
          <a:prstGeom prst="ellipse">
            <a:avLst/>
          </a:prstGeom>
          <a:ln>
            <a:noFill/>
          </a:ln>
        </p:spPr>
      </p:pic>
      <p:sp>
        <p:nvSpPr>
          <p:cNvPr id="6" name="Right Arrow 5"/>
          <p:cNvSpPr/>
          <p:nvPr/>
        </p:nvSpPr>
        <p:spPr>
          <a:xfrm rot="8890811">
            <a:off x="2351177" y="1869964"/>
            <a:ext cx="1756229" cy="566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6433" y="1088676"/>
            <a:ext cx="189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Menerima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75" y="3756703"/>
            <a:ext cx="2939840" cy="595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91" y="3768855"/>
            <a:ext cx="191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Menyublim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52" y="1452895"/>
            <a:ext cx="2939840" cy="5955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99831" y="1465047"/>
            <a:ext cx="213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Mengkristal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3767" y="4636262"/>
            <a:ext cx="2851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cs typeface="Arial" pitchFamily="34" charset="0"/>
              </a:rPr>
              <a:t>Perubahan benda </a:t>
            </a:r>
            <a:r>
              <a:rPr lang="en-US" sz="2800" b="1" dirty="0" err="1" smtClean="0">
                <a:solidFill>
                  <a:srgbClr val="FF0000"/>
                </a:solidFill>
                <a:cs typeface="Arial" pitchFamily="34" charset="0"/>
              </a:rPr>
              <a:t>padat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id-ID" sz="2800" b="1" dirty="0" smtClean="0">
                <a:cs typeface="Arial" pitchFamily="34" charset="0"/>
              </a:rPr>
              <a:t>menjadi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benda</a:t>
            </a:r>
            <a:r>
              <a:rPr lang="id-ID" sz="2800" b="1" dirty="0" smtClean="0"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gas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857392" y="4636262"/>
            <a:ext cx="2851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cs typeface="Arial" pitchFamily="34" charset="0"/>
              </a:rPr>
              <a:t>Perubahan benda 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gas </a:t>
            </a:r>
            <a:r>
              <a:rPr lang="id-ID" sz="2800" b="1" dirty="0" smtClean="0">
                <a:cs typeface="Arial" pitchFamily="34" charset="0"/>
              </a:rPr>
              <a:t>menjadi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benda</a:t>
            </a:r>
            <a:r>
              <a:rPr lang="id-ID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padat</a:t>
            </a:r>
            <a:endParaRPr lang="en-US" sz="2800" b="1" dirty="0"/>
          </a:p>
        </p:txBody>
      </p:sp>
      <p:sp>
        <p:nvSpPr>
          <p:cNvPr id="14" name="Right Arrow 13"/>
          <p:cNvSpPr/>
          <p:nvPr/>
        </p:nvSpPr>
        <p:spPr>
          <a:xfrm rot="13118258">
            <a:off x="7381921" y="2716462"/>
            <a:ext cx="1756229" cy="5660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05884" y="1791145"/>
            <a:ext cx="1526149" cy="97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Melepas</a:t>
            </a:r>
            <a:r>
              <a:rPr lang="en-US" sz="2800" dirty="0" smtClean="0"/>
              <a:t> </a:t>
            </a:r>
            <a:r>
              <a:rPr lang="en-US" sz="2800" dirty="0" err="1" smtClean="0"/>
              <a:t>kalor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085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1" grpId="0"/>
      <p:bldP spid="12" grpId="0"/>
      <p:bldP spid="13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V="1">
            <a:off x="7692340" y="4094538"/>
            <a:ext cx="722009" cy="75324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4523738" y="4145720"/>
            <a:ext cx="1089251" cy="72851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016164" y="4959893"/>
            <a:ext cx="906735" cy="10988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926379" y="5473942"/>
            <a:ext cx="1060236" cy="42765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8229601" y="5577885"/>
            <a:ext cx="906735" cy="109884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331201" y="4849306"/>
            <a:ext cx="1060236" cy="42765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170672" y="1973257"/>
            <a:ext cx="0" cy="82146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784883" y="1955029"/>
            <a:ext cx="0" cy="82146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593387" y="2744812"/>
            <a:ext cx="965664" cy="3168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613873" y="2952035"/>
            <a:ext cx="945178" cy="77110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529536" y="1706895"/>
            <a:ext cx="684201" cy="57774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976746" y="2754784"/>
            <a:ext cx="1472386" cy="5868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02401" y="3681082"/>
            <a:ext cx="0" cy="1493549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511615" y="2702792"/>
            <a:ext cx="1475000" cy="4202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79400"/>
            <a:ext cx="6820023" cy="939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359044"/>
            <a:ext cx="741680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23" y="861508"/>
            <a:ext cx="4300221" cy="37541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34288" y="1779459"/>
            <a:ext cx="2960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Wujud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Perubahannya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3636" y="1934803"/>
            <a:ext cx="2032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Wujud</a:t>
            </a:r>
            <a:r>
              <a:rPr lang="en-US" sz="3200" dirty="0" smtClean="0"/>
              <a:t> </a:t>
            </a:r>
            <a:r>
              <a:rPr lang="en-US" sz="3200" dirty="0" err="1" smtClean="0"/>
              <a:t>Zat</a:t>
            </a:r>
            <a:r>
              <a:rPr lang="en-US" sz="3200" dirty="0" smtClean="0"/>
              <a:t> (</a:t>
            </a:r>
            <a:r>
              <a:rPr lang="en-US" sz="3200" dirty="0" err="1" smtClean="0"/>
              <a:t>Materi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073358" y="2367260"/>
            <a:ext cx="254000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Zat</a:t>
            </a:r>
            <a:r>
              <a:rPr lang="en-US" sz="3200" dirty="0" smtClean="0"/>
              <a:t> (</a:t>
            </a:r>
            <a:r>
              <a:rPr lang="en-US" sz="3200" dirty="0" err="1" smtClean="0"/>
              <a:t>Materi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685355" y="4777889"/>
            <a:ext cx="373045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Perubahan</a:t>
            </a:r>
            <a:r>
              <a:rPr lang="en-US" sz="3200" dirty="0" smtClean="0"/>
              <a:t> </a:t>
            </a:r>
            <a:r>
              <a:rPr lang="en-US" sz="3200" dirty="0" err="1" smtClean="0"/>
              <a:t>Wujud</a:t>
            </a:r>
            <a:r>
              <a:rPr lang="en-US" sz="3200" dirty="0" smtClean="0"/>
              <a:t> </a:t>
            </a:r>
            <a:r>
              <a:rPr lang="en-US" sz="3200" dirty="0" err="1" smtClean="0"/>
              <a:t>Zat</a:t>
            </a:r>
            <a:r>
              <a:rPr lang="en-US" sz="3200" dirty="0" smtClean="0"/>
              <a:t> (</a:t>
            </a:r>
            <a:r>
              <a:rPr lang="en-US" sz="3200" dirty="0" err="1" smtClean="0"/>
              <a:t>Materi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13310" y="1526483"/>
            <a:ext cx="143241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Padat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13310" y="2472541"/>
            <a:ext cx="143241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Cair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13310" y="3373305"/>
            <a:ext cx="143241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Gas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749604" y="1494382"/>
            <a:ext cx="148024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Massa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424570" y="1487071"/>
            <a:ext cx="170135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Volume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9073357" y="4581845"/>
            <a:ext cx="254131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Mengkristal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9088522" y="5379991"/>
            <a:ext cx="252483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Mengembun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1773901" y="4618419"/>
            <a:ext cx="254131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Mencair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789066" y="5416565"/>
            <a:ext cx="252483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Menguap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40954" y="3868614"/>
            <a:ext cx="254131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Membeku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8154473" y="3838761"/>
            <a:ext cx="254131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Menyublim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255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2" grpId="0" animBg="1"/>
      <p:bldP spid="34" grpId="0" animBg="1"/>
      <p:bldP spid="37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6640286" cy="868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188478"/>
            <a:ext cx="57512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A.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Zat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(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Materi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 di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Sekitar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Kita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3"/>
          <a:stretch/>
        </p:blipFill>
        <p:spPr>
          <a:xfrm>
            <a:off x="6302020" y="3556000"/>
            <a:ext cx="5889980" cy="25907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925573"/>
            <a:ext cx="4876756" cy="303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4400" dirty="0" err="1" smtClean="0">
                <a:cs typeface="Arial" pitchFamily="34" charset="0"/>
              </a:rPr>
              <a:t>Zat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adalah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sesuatu</a:t>
            </a:r>
            <a:r>
              <a:rPr lang="en-US" sz="4400" dirty="0" smtClean="0">
                <a:cs typeface="Arial" pitchFamily="34" charset="0"/>
              </a:rPr>
              <a:t> yang </a:t>
            </a:r>
            <a:r>
              <a:rPr lang="en-US" sz="4400" dirty="0" err="1" smtClean="0">
                <a:cs typeface="Arial" pitchFamily="34" charset="0"/>
              </a:rPr>
              <a:t>memiliki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massa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dan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dapat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mengisi</a:t>
            </a:r>
            <a:r>
              <a:rPr lang="en-US" sz="4400" dirty="0" smtClean="0">
                <a:cs typeface="Arial" pitchFamily="34" charset="0"/>
              </a:rPr>
              <a:t> </a:t>
            </a:r>
            <a:r>
              <a:rPr lang="en-US" sz="4400" dirty="0" err="1" smtClean="0">
                <a:cs typeface="Arial" pitchFamily="34" charset="0"/>
              </a:rPr>
              <a:t>ruangan</a:t>
            </a:r>
            <a:r>
              <a:rPr lang="en-US" sz="4400" dirty="0" smtClean="0">
                <a:cs typeface="Arial" pitchFamily="34" charset="0"/>
              </a:rPr>
              <a:t>.</a:t>
            </a:r>
            <a:endParaRPr lang="en-US" sz="4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7208" y="4476133"/>
            <a:ext cx="2115478" cy="15142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2800" dirty="0" smtClean="0">
                <a:cs typeface="Arial" pitchFamily="34" charset="0"/>
              </a:rPr>
              <a:t>Contoh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zat</a:t>
            </a:r>
            <a:r>
              <a:rPr lang="id-ID" sz="2800" dirty="0" smtClean="0">
                <a:cs typeface="Arial" pitchFamily="34" charset="0"/>
              </a:rPr>
              <a:t>: </a:t>
            </a:r>
            <a:endParaRPr lang="en-US" sz="2800" dirty="0" smtClean="0">
              <a:cs typeface="Arial" pitchFamily="34" charset="0"/>
            </a:endParaRPr>
          </a:p>
          <a:p>
            <a:pPr algn="ctr">
              <a:lnSpc>
                <a:spcPct val="110000"/>
              </a:lnSpc>
              <a:buSzPct val="100000"/>
            </a:pPr>
            <a:r>
              <a:rPr lang="en-US" sz="2800" dirty="0" err="1" smtClean="0">
                <a:cs typeface="Arial" pitchFamily="34" charset="0"/>
              </a:rPr>
              <a:t>udara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dalam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balon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743" y="1127892"/>
            <a:ext cx="5751286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  <a:tabLst>
                <a:tab pos="5486400" algn="l"/>
              </a:tabLst>
            </a:pP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1. </a:t>
            </a:r>
            <a:r>
              <a:rPr lang="en-US" sz="3600" b="1" dirty="0" err="1" smtClean="0">
                <a:solidFill>
                  <a:schemeClr val="accent2"/>
                </a:solidFill>
                <a:cs typeface="Arial" pitchFamily="34" charset="0"/>
              </a:rPr>
              <a:t>Pengertian</a:t>
            </a: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cs typeface="Arial" pitchFamily="34" charset="0"/>
              </a:rPr>
              <a:t>Zat</a:t>
            </a: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 (</a:t>
            </a:r>
            <a:r>
              <a:rPr lang="en-US" sz="3600" b="1" dirty="0" err="1">
                <a:solidFill>
                  <a:schemeClr val="accent2"/>
                </a:solidFill>
                <a:cs typeface="Arial" pitchFamily="34" charset="0"/>
              </a:rPr>
              <a:t>M</a:t>
            </a:r>
            <a:r>
              <a:rPr lang="en-US" sz="3600" b="1" dirty="0" err="1" smtClean="0">
                <a:solidFill>
                  <a:schemeClr val="accent2"/>
                </a:solidFill>
                <a:cs typeface="Arial" pitchFamily="34" charset="0"/>
              </a:rPr>
              <a:t>ateri</a:t>
            </a: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)</a:t>
            </a:r>
            <a:endParaRPr lang="en-US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2121">
            <a:off x="9085067" y="969223"/>
            <a:ext cx="2222975" cy="3331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43" y="2370435"/>
            <a:ext cx="1291100" cy="860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6628" y="1127892"/>
            <a:ext cx="168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Balon</a:t>
            </a:r>
            <a:r>
              <a:rPr lang="en-US" sz="2400" dirty="0" smtClean="0"/>
              <a:t> </a:t>
            </a:r>
            <a:r>
              <a:rPr lang="en-US" sz="2400" dirty="0" err="1" smtClean="0"/>
              <a:t>sebelum</a:t>
            </a:r>
            <a:r>
              <a:rPr lang="en-US" sz="2400" dirty="0" smtClean="0"/>
              <a:t> </a:t>
            </a:r>
            <a:r>
              <a:rPr lang="en-US" sz="2400" dirty="0" err="1" smtClean="0"/>
              <a:t>ditiup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621002" y="1127892"/>
            <a:ext cx="284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Balon</a:t>
            </a:r>
            <a:r>
              <a:rPr lang="en-US" sz="2400" dirty="0" smtClean="0"/>
              <a:t> </a:t>
            </a:r>
            <a:r>
              <a:rPr lang="en-US" sz="2400" dirty="0" err="1" smtClean="0"/>
              <a:t>setelah</a:t>
            </a:r>
            <a:r>
              <a:rPr lang="en-US" sz="2400" dirty="0" smtClean="0"/>
              <a:t> </a:t>
            </a:r>
            <a:r>
              <a:rPr lang="en-US" sz="2400" dirty="0" err="1" smtClean="0"/>
              <a:t>ditiup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35618" y="4996544"/>
            <a:ext cx="284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Massa </a:t>
            </a:r>
            <a:r>
              <a:rPr lang="en-US" sz="2400" dirty="0" err="1" smtClean="0"/>
              <a:t>balon</a:t>
            </a:r>
            <a:r>
              <a:rPr lang="en-US" sz="2400" dirty="0" smtClean="0"/>
              <a:t> </a:t>
            </a:r>
            <a:r>
              <a:rPr lang="en-US" sz="2400" b="1" dirty="0" err="1" smtClean="0"/>
              <a:t>setelah</a:t>
            </a:r>
            <a:r>
              <a:rPr lang="en-US" sz="2400" dirty="0" smtClean="0"/>
              <a:t> </a:t>
            </a:r>
            <a:r>
              <a:rPr lang="en-US" sz="2400" dirty="0" err="1" smtClean="0"/>
              <a:t>ditiup</a:t>
            </a:r>
            <a:r>
              <a:rPr lang="en-US" sz="2400" dirty="0" smtClean="0"/>
              <a:t> &gt; </a:t>
            </a:r>
            <a:r>
              <a:rPr lang="en-US" sz="2400" dirty="0" err="1" smtClean="0"/>
              <a:t>massa</a:t>
            </a:r>
            <a:r>
              <a:rPr lang="en-US" sz="2400" dirty="0" smtClean="0"/>
              <a:t> </a:t>
            </a:r>
            <a:r>
              <a:rPr lang="en-US" sz="2400" dirty="0" err="1" smtClean="0"/>
              <a:t>balon</a:t>
            </a:r>
            <a:r>
              <a:rPr lang="en-US" sz="2400" dirty="0" smtClean="0"/>
              <a:t> </a:t>
            </a:r>
            <a:r>
              <a:rPr lang="en-US" sz="2400" dirty="0" err="1" smtClean="0"/>
              <a:t>sebelum</a:t>
            </a:r>
            <a:r>
              <a:rPr lang="en-US" sz="2400" dirty="0" smtClean="0"/>
              <a:t> </a:t>
            </a:r>
            <a:r>
              <a:rPr lang="en-US" sz="2400" dirty="0" err="1" smtClean="0"/>
              <a:t>ditiup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29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71" y="155435"/>
            <a:ext cx="57512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  <a:tabLst>
                <a:tab pos="5486400" algn="l"/>
              </a:tabLst>
            </a:pP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1. </a:t>
            </a:r>
            <a:r>
              <a:rPr lang="en-US" sz="3600" b="1" dirty="0" err="1" smtClean="0">
                <a:solidFill>
                  <a:schemeClr val="accent2"/>
                </a:solidFill>
                <a:cs typeface="Arial" pitchFamily="34" charset="0"/>
              </a:rPr>
              <a:t>Ciri</a:t>
            </a: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cs typeface="Arial" pitchFamily="34" charset="0"/>
              </a:rPr>
              <a:t>Zat</a:t>
            </a: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 (</a:t>
            </a:r>
            <a:r>
              <a:rPr lang="en-US" sz="3600" b="1" dirty="0" err="1">
                <a:solidFill>
                  <a:schemeClr val="accent2"/>
                </a:solidFill>
                <a:cs typeface="Arial" pitchFamily="34" charset="0"/>
              </a:rPr>
              <a:t>M</a:t>
            </a:r>
            <a:r>
              <a:rPr lang="en-US" sz="3600" b="1" dirty="0" err="1" smtClean="0">
                <a:solidFill>
                  <a:schemeClr val="accent2"/>
                </a:solidFill>
                <a:cs typeface="Arial" pitchFamily="34" charset="0"/>
              </a:rPr>
              <a:t>ateri</a:t>
            </a:r>
            <a:r>
              <a:rPr lang="en-US" sz="3600" b="1" dirty="0" smtClean="0">
                <a:solidFill>
                  <a:schemeClr val="accent2"/>
                </a:solidFill>
                <a:cs typeface="Arial" pitchFamily="34" charset="0"/>
              </a:rPr>
              <a:t>)</a:t>
            </a:r>
            <a:endParaRPr lang="en-US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6476" y="857166"/>
            <a:ext cx="4604865" cy="2400657"/>
            <a:chOff x="1295400" y="3340141"/>
            <a:chExt cx="14735568" cy="7682101"/>
          </a:xfrm>
        </p:grpSpPr>
        <p:sp>
          <p:nvSpPr>
            <p:cNvPr id="4" name="Rectangle 3"/>
            <p:cNvSpPr/>
            <p:nvPr/>
          </p:nvSpPr>
          <p:spPr>
            <a:xfrm>
              <a:off x="1295400" y="3340141"/>
              <a:ext cx="14361472" cy="1871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</a:rPr>
                <a:t>a. </a:t>
              </a:r>
              <a:r>
                <a:rPr lang="en-US" sz="3200" b="1" dirty="0" err="1" smtClean="0">
                  <a:solidFill>
                    <a:srgbClr val="C00000"/>
                  </a:solidFill>
                </a:rPr>
                <a:t>Materi</a:t>
              </a:r>
              <a:r>
                <a:rPr lang="en-US" sz="32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</a:rPr>
                <a:t>memiliki</a:t>
              </a:r>
              <a:r>
                <a:rPr lang="en-US" sz="3200" b="1" dirty="0" smtClean="0">
                  <a:solidFill>
                    <a:srgbClr val="C00000"/>
                  </a:solidFill>
                </a:rPr>
                <a:t> Massa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05211" y="5211421"/>
              <a:ext cx="13325757" cy="581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Massa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</a:rPr>
                <a:t>adalah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2">
                      <a:lumMod val="75000"/>
                    </a:schemeClr>
                  </a:solidFill>
                </a:rPr>
                <a:t>banyaknya</a:t>
              </a:r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sv-SE" sz="2800" dirty="0">
                  <a:solidFill>
                    <a:schemeClr val="tx2">
                      <a:lumMod val="75000"/>
                    </a:schemeClr>
                  </a:solidFill>
                </a:rPr>
                <a:t>bahan penyusun yang terdapat dalam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suatu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benda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5" b="23441"/>
          <a:stretch/>
        </p:blipFill>
        <p:spPr>
          <a:xfrm>
            <a:off x="1061387" y="3229283"/>
            <a:ext cx="4459958" cy="1942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5" b="23441"/>
          <a:stretch/>
        </p:blipFill>
        <p:spPr>
          <a:xfrm>
            <a:off x="5950857" y="3089842"/>
            <a:ext cx="4459958" cy="1942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5" b="23441"/>
          <a:stretch/>
        </p:blipFill>
        <p:spPr>
          <a:xfrm>
            <a:off x="6809881" y="3762026"/>
            <a:ext cx="4905955" cy="2137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96128" y="1273141"/>
            <a:ext cx="4405979" cy="15142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2800" dirty="0" err="1" smtClean="0">
                <a:cs typeface="Arial" pitchFamily="34" charset="0"/>
              </a:rPr>
              <a:t>Jumlah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penyusun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zat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dalam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satu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sendok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gula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lebih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b="1" dirty="0" err="1" smtClean="0">
                <a:cs typeface="Arial" pitchFamily="34" charset="0"/>
              </a:rPr>
              <a:t>sedikit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dari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dua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sendok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gula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81497" y="3903312"/>
            <a:ext cx="1226458" cy="1446550"/>
            <a:chOff x="3832416" y="4061304"/>
            <a:chExt cx="1226458" cy="1446550"/>
          </a:xfrm>
        </p:grpSpPr>
        <p:sp>
          <p:nvSpPr>
            <p:cNvPr id="11" name="Oval 10"/>
            <p:cNvSpPr/>
            <p:nvPr/>
          </p:nvSpPr>
          <p:spPr>
            <a:xfrm>
              <a:off x="3832416" y="4252368"/>
              <a:ext cx="1226458" cy="122645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49821" y="4061304"/>
              <a:ext cx="6533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/>
                <a:t>&lt;</a:t>
              </a:r>
              <a:endParaRPr lang="en-US" sz="8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681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63" y="233051"/>
            <a:ext cx="6762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Untuk</a:t>
            </a:r>
            <a:r>
              <a:rPr lang="en-US" sz="3600" dirty="0" smtClean="0"/>
              <a:t> </a:t>
            </a:r>
            <a:r>
              <a:rPr lang="en-US" sz="3600" dirty="0" err="1" smtClean="0"/>
              <a:t>mengukur</a:t>
            </a:r>
            <a:r>
              <a:rPr lang="en-US" sz="3600" dirty="0" smtClean="0"/>
              <a:t> </a:t>
            </a:r>
            <a:r>
              <a:rPr lang="en-US" sz="3600" dirty="0" err="1" smtClean="0"/>
              <a:t>massa</a:t>
            </a:r>
            <a:r>
              <a:rPr lang="en-US" sz="3600" dirty="0" smtClean="0"/>
              <a:t> </a:t>
            </a:r>
            <a:r>
              <a:rPr lang="en-US" sz="3600" dirty="0" err="1" smtClean="0"/>
              <a:t>suatu</a:t>
            </a:r>
            <a:r>
              <a:rPr lang="en-US" sz="3600" dirty="0" smtClean="0"/>
              <a:t> </a:t>
            </a:r>
            <a:r>
              <a:rPr lang="en-US" sz="3600" dirty="0" err="1" smtClean="0"/>
              <a:t>benda</a:t>
            </a:r>
            <a:r>
              <a:rPr lang="en-US" sz="3600" dirty="0" smtClean="0"/>
              <a:t> </a:t>
            </a:r>
            <a:r>
              <a:rPr lang="en-US" sz="3600" dirty="0" err="1" smtClean="0"/>
              <a:t>digunakan</a:t>
            </a:r>
            <a:r>
              <a:rPr lang="en-US" sz="3600" dirty="0" smtClean="0"/>
              <a:t> </a:t>
            </a:r>
            <a:r>
              <a:rPr lang="en-US" sz="3600" dirty="0" err="1" smtClean="0"/>
              <a:t>timbangan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32" y="1061953"/>
            <a:ext cx="4949372" cy="494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40" y="1495341"/>
            <a:ext cx="2329702" cy="2102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91" y="3890782"/>
            <a:ext cx="2435818" cy="219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771" y="3926152"/>
            <a:ext cx="2435818" cy="2198325"/>
          </a:xfrm>
          <a:prstGeom prst="rect">
            <a:avLst/>
          </a:prstGeom>
        </p:spPr>
      </p:pic>
      <p:pic>
        <p:nvPicPr>
          <p:cNvPr id="7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5697">
            <a:off x="7331162" y="4084326"/>
            <a:ext cx="743621" cy="7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5573" flipH="1">
            <a:off x="7765270" y="2125478"/>
            <a:ext cx="743621" cy="7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964" y="3536639"/>
            <a:ext cx="3320518" cy="353560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059737" y="3234100"/>
            <a:ext cx="2626497" cy="1662650"/>
          </a:xfrm>
          <a:prstGeom prst="wedgeEllipseCallout">
            <a:avLst>
              <a:gd name="adj1" fmla="val -42385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Manakah</a:t>
            </a:r>
            <a:r>
              <a:rPr lang="en-US" sz="2000" dirty="0" smtClean="0"/>
              <a:t> </a:t>
            </a:r>
            <a:r>
              <a:rPr lang="en-US" sz="2000" dirty="0" err="1" smtClean="0"/>
              <a:t>kantong</a:t>
            </a:r>
            <a:r>
              <a:rPr lang="en-US" sz="2000" dirty="0" smtClean="0"/>
              <a:t> </a:t>
            </a:r>
            <a:r>
              <a:rPr lang="en-US" sz="2000" dirty="0" err="1" smtClean="0"/>
              <a:t>gula</a:t>
            </a:r>
            <a:r>
              <a:rPr lang="en-US" sz="2000" dirty="0" smtClean="0"/>
              <a:t> yang </a:t>
            </a:r>
            <a:r>
              <a:rPr lang="en-US" sz="2000" dirty="0" err="1" smtClean="0"/>
              <a:t>massanya</a:t>
            </a:r>
            <a:r>
              <a:rPr lang="en-US" sz="2000" dirty="0" smtClean="0"/>
              <a:t> </a:t>
            </a:r>
            <a:r>
              <a:rPr lang="en-US" sz="2000" dirty="0" err="1" smtClean="0"/>
              <a:t>lebih</a:t>
            </a:r>
            <a:r>
              <a:rPr lang="en-US" sz="2000" dirty="0" smtClean="0"/>
              <a:t> </a:t>
            </a:r>
            <a:r>
              <a:rPr lang="en-US" sz="2000" dirty="0" err="1" smtClean="0"/>
              <a:t>besar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42833" y="2323772"/>
            <a:ext cx="721460" cy="769441"/>
            <a:chOff x="3832416" y="4211584"/>
            <a:chExt cx="1226458" cy="1308024"/>
          </a:xfrm>
        </p:grpSpPr>
        <p:sp>
          <p:nvSpPr>
            <p:cNvPr id="12" name="Oval 11"/>
            <p:cNvSpPr/>
            <p:nvPr/>
          </p:nvSpPr>
          <p:spPr>
            <a:xfrm>
              <a:off x="3832416" y="4252368"/>
              <a:ext cx="1226458" cy="122645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01809" y="4211584"/>
              <a:ext cx="653350" cy="130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A</a:t>
              </a:r>
              <a:endParaRPr lang="en-US" sz="4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60811" y="4952631"/>
            <a:ext cx="721460" cy="769441"/>
            <a:chOff x="3832416" y="4211584"/>
            <a:chExt cx="1226458" cy="1308024"/>
          </a:xfrm>
        </p:grpSpPr>
        <p:sp>
          <p:nvSpPr>
            <p:cNvPr id="15" name="Oval 14"/>
            <p:cNvSpPr/>
            <p:nvPr/>
          </p:nvSpPr>
          <p:spPr>
            <a:xfrm>
              <a:off x="3832416" y="4252368"/>
              <a:ext cx="1226458" cy="122645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01809" y="4211584"/>
              <a:ext cx="653350" cy="130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B</a:t>
              </a:r>
              <a:endParaRPr lang="en-US" sz="44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3701" y="1514653"/>
            <a:ext cx="5477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Contoh</a:t>
            </a:r>
            <a:r>
              <a:rPr lang="en-US" sz="3600" dirty="0" smtClean="0"/>
              <a:t> </a:t>
            </a:r>
            <a:r>
              <a:rPr lang="en-US" sz="3600" dirty="0" err="1"/>
              <a:t>s</a:t>
            </a:r>
            <a:r>
              <a:rPr lang="en-US" sz="3600" dirty="0" err="1" smtClean="0"/>
              <a:t>atuan</a:t>
            </a:r>
            <a:r>
              <a:rPr lang="en-US" sz="3600" dirty="0" smtClean="0"/>
              <a:t> </a:t>
            </a:r>
            <a:r>
              <a:rPr lang="en-US" sz="3600" dirty="0" err="1" smtClean="0"/>
              <a:t>massa</a:t>
            </a:r>
            <a:r>
              <a:rPr lang="en-US" sz="3600" dirty="0" smtClean="0"/>
              <a:t>, </a:t>
            </a:r>
            <a:r>
              <a:rPr lang="en-US" sz="3600" dirty="0" err="1" smtClean="0"/>
              <a:t>yaitu</a:t>
            </a:r>
            <a:r>
              <a:rPr lang="en-US" sz="3600" dirty="0" smtClean="0"/>
              <a:t> gram </a:t>
            </a:r>
            <a:r>
              <a:rPr lang="en-US" sz="3600" dirty="0" err="1" smtClean="0"/>
              <a:t>atau</a:t>
            </a:r>
            <a:r>
              <a:rPr lang="en-US" sz="3600" dirty="0" smtClean="0"/>
              <a:t> kilogram.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05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391" y="204023"/>
            <a:ext cx="4702954" cy="2646878"/>
            <a:chOff x="1295400" y="3340141"/>
            <a:chExt cx="15049453" cy="8470009"/>
          </a:xfrm>
        </p:grpSpPr>
        <p:sp>
          <p:nvSpPr>
            <p:cNvPr id="3" name="Rectangle 2"/>
            <p:cNvSpPr/>
            <p:nvPr/>
          </p:nvSpPr>
          <p:spPr>
            <a:xfrm>
              <a:off x="1295400" y="3340141"/>
              <a:ext cx="15049453" cy="1871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</a:rPr>
                <a:t>b. </a:t>
              </a:r>
              <a:r>
                <a:rPr lang="en-US" sz="3200" b="1" dirty="0" err="1" smtClean="0">
                  <a:solidFill>
                    <a:srgbClr val="C00000"/>
                  </a:solidFill>
                </a:rPr>
                <a:t>Materi</a:t>
              </a:r>
              <a:r>
                <a:rPr lang="en-US" sz="32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</a:rPr>
                <a:t>memiliki</a:t>
              </a:r>
              <a:r>
                <a:rPr lang="en-US" sz="3200" b="1" dirty="0" smtClean="0">
                  <a:solidFill>
                    <a:srgbClr val="C00000"/>
                  </a:solidFill>
                </a:rPr>
                <a:t> Volume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97416" y="5211421"/>
              <a:ext cx="13325757" cy="659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3200" dirty="0" smtClean="0">
                  <a:solidFill>
                    <a:schemeClr val="tx2">
                      <a:lumMod val="75000"/>
                    </a:schemeClr>
                  </a:solidFill>
                </a:rPr>
                <a:t>Volume adalah ukuran yang menunjukkan banyak zat 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</a:rPr>
                <a:t>menempati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</a:rPr>
                <a:t>suatu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</a:rPr>
                <a:t>benda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</a:rPr>
                <a:t> (</a:t>
              </a:r>
              <a:r>
                <a:rPr lang="en-US" sz="3200" dirty="0" err="1" smtClean="0">
                  <a:solidFill>
                    <a:schemeClr val="tx2">
                      <a:lumMod val="75000"/>
                    </a:schemeClr>
                  </a:solidFill>
                </a:rPr>
                <a:t>ruang</a:t>
              </a:r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</a:rPr>
                <a:t>).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19" y="204023"/>
            <a:ext cx="8487070" cy="6653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3400" y="4381544"/>
            <a:ext cx="3475375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Setiap</a:t>
            </a:r>
            <a:r>
              <a:rPr lang="en-US" sz="2800" dirty="0" smtClean="0"/>
              <a:t> </a:t>
            </a:r>
            <a:r>
              <a:rPr lang="en-US" sz="2800" dirty="0" err="1" smtClean="0"/>
              <a:t>botol</a:t>
            </a:r>
            <a:r>
              <a:rPr lang="en-US" sz="2800" dirty="0" smtClean="0"/>
              <a:t> </a:t>
            </a:r>
            <a:r>
              <a:rPr lang="en-US" sz="2800" dirty="0" err="1" smtClean="0"/>
              <a:t>berisi</a:t>
            </a:r>
            <a:r>
              <a:rPr lang="en-US" sz="2800" dirty="0" smtClean="0"/>
              <a:t> air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volume yang </a:t>
            </a:r>
            <a:r>
              <a:rPr lang="en-US" sz="2800" dirty="0" err="1" smtClean="0"/>
              <a:t>berbeda-beda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16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766" y="199883"/>
            <a:ext cx="4586817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dirty="0" smtClean="0">
                <a:cs typeface="Arial" pitchFamily="34" charset="0"/>
              </a:rPr>
              <a:t>Volume </a:t>
            </a:r>
            <a:r>
              <a:rPr lang="en-US" sz="2800" dirty="0" err="1" smtClean="0">
                <a:cs typeface="Arial" pitchFamily="34" charset="0"/>
              </a:rPr>
              <a:t>biasanya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dinyatakan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dalam</a:t>
            </a:r>
            <a:r>
              <a:rPr lang="en-US" sz="2800" dirty="0" smtClean="0">
                <a:cs typeface="Arial" pitchFamily="34" charset="0"/>
              </a:rPr>
              <a:t> liter, milliliter, </a:t>
            </a:r>
            <a:r>
              <a:rPr lang="en-US" sz="2800" dirty="0" err="1" smtClean="0">
                <a:cs typeface="Arial" pitchFamily="34" charset="0"/>
              </a:rPr>
              <a:t>atau</a:t>
            </a:r>
            <a:r>
              <a:rPr lang="en-US" sz="2800" dirty="0" smtClean="0">
                <a:cs typeface="Arial" pitchFamily="34" charset="0"/>
              </a:rPr>
              <a:t> cc (</a:t>
            </a:r>
            <a:r>
              <a:rPr lang="en-US" sz="2800" i="1" dirty="0" smtClean="0">
                <a:cs typeface="Arial" pitchFamily="34" charset="0"/>
              </a:rPr>
              <a:t>centimeter cubic</a:t>
            </a:r>
            <a:r>
              <a:rPr lang="en-US" sz="2800" dirty="0" smtClean="0">
                <a:cs typeface="Arial" pitchFamily="34" charset="0"/>
              </a:rPr>
              <a:t>).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01" y="3489508"/>
            <a:ext cx="3320518" cy="353560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075583" y="1378226"/>
            <a:ext cx="3069771" cy="2018518"/>
          </a:xfrm>
          <a:prstGeom prst="wedgeEllipseCallout">
            <a:avLst>
              <a:gd name="adj1" fmla="val -18210"/>
              <a:gd name="adj2" fmla="val 762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mengukur</a:t>
            </a:r>
            <a:r>
              <a:rPr lang="en-US" sz="2000" dirty="0" smtClean="0"/>
              <a:t> volume </a:t>
            </a:r>
            <a:r>
              <a:rPr lang="en-US" sz="2000" dirty="0" err="1" smtClean="0"/>
              <a:t>benda</a:t>
            </a:r>
            <a:r>
              <a:rPr lang="en-US" sz="2000" dirty="0" smtClean="0"/>
              <a:t> </a:t>
            </a:r>
            <a:r>
              <a:rPr lang="en-US" sz="2000" dirty="0" err="1" smtClean="0"/>
              <a:t>cair</a:t>
            </a:r>
            <a:r>
              <a:rPr lang="en-US" sz="2000" dirty="0" smtClean="0"/>
              <a:t>, </a:t>
            </a:r>
            <a:r>
              <a:rPr lang="en-US" sz="2000" dirty="0" err="1" smtClean="0"/>
              <a:t>kita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menggunakan</a:t>
            </a:r>
            <a:r>
              <a:rPr lang="en-US" sz="2000" dirty="0" smtClean="0"/>
              <a:t> </a:t>
            </a:r>
            <a:r>
              <a:rPr lang="en-US" sz="2000" dirty="0" err="1" smtClean="0"/>
              <a:t>gelas</a:t>
            </a:r>
            <a:r>
              <a:rPr lang="en-US" sz="2000" dirty="0" smtClean="0"/>
              <a:t> </a:t>
            </a:r>
            <a:r>
              <a:rPr lang="en-US" sz="2000" dirty="0" err="1" smtClean="0"/>
              <a:t>ukur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6" y="1806908"/>
            <a:ext cx="4911479" cy="3904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54" y="1107419"/>
            <a:ext cx="3975609" cy="4950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5095" y="1113979"/>
            <a:ext cx="219181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Cara </a:t>
            </a:r>
            <a:r>
              <a:rPr lang="en-US" sz="2400" dirty="0" err="1" smtClean="0"/>
              <a:t>mengukur</a:t>
            </a:r>
            <a:r>
              <a:rPr lang="en-US" sz="2400" dirty="0" smtClean="0"/>
              <a:t> volume </a:t>
            </a:r>
            <a:r>
              <a:rPr lang="en-US" sz="2400" dirty="0" err="1" smtClean="0"/>
              <a:t>benda</a:t>
            </a:r>
            <a:r>
              <a:rPr lang="en-US" sz="2400" dirty="0" smtClean="0"/>
              <a:t> </a:t>
            </a:r>
            <a:r>
              <a:rPr lang="en-US" sz="2400" dirty="0" err="1" smtClean="0"/>
              <a:t>padat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961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8" y="959050"/>
            <a:ext cx="5490801" cy="457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9" t="13547" r="32402"/>
          <a:stretch/>
        </p:blipFill>
        <p:spPr>
          <a:xfrm>
            <a:off x="8421478" y="831789"/>
            <a:ext cx="1378226" cy="4651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2" t="30889" r="9488" b="1231"/>
          <a:stretch/>
        </p:blipFill>
        <p:spPr>
          <a:xfrm>
            <a:off x="10295581" y="1740692"/>
            <a:ext cx="1214712" cy="3652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1970" r="59681"/>
          <a:stretch/>
        </p:blipFill>
        <p:spPr>
          <a:xfrm>
            <a:off x="6361843" y="269701"/>
            <a:ext cx="1590261" cy="527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669" y="243173"/>
            <a:ext cx="5783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c. </a:t>
            </a:r>
            <a:r>
              <a:rPr lang="en-US" sz="3200" b="1" dirty="0" err="1" smtClean="0">
                <a:solidFill>
                  <a:srgbClr val="C00000"/>
                </a:solidFill>
              </a:rPr>
              <a:t>Hubungan</a:t>
            </a:r>
            <a:r>
              <a:rPr lang="en-US" sz="3200" b="1" dirty="0" smtClean="0">
                <a:solidFill>
                  <a:srgbClr val="C00000"/>
                </a:solidFill>
              </a:rPr>
              <a:t> Massa </a:t>
            </a:r>
            <a:r>
              <a:rPr lang="en-US" sz="3200" b="1" dirty="0" err="1" smtClean="0">
                <a:solidFill>
                  <a:srgbClr val="C00000"/>
                </a:solidFill>
              </a:rPr>
              <a:t>dan</a:t>
            </a:r>
            <a:r>
              <a:rPr lang="en-US" sz="3200" b="1" dirty="0" smtClean="0">
                <a:solidFill>
                  <a:srgbClr val="C00000"/>
                </a:solidFill>
              </a:rPr>
              <a:t> Volume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3659" y="1260864"/>
            <a:ext cx="458681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Semakin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besar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volume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benda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maka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massa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benda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semakin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besar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3989" y="2978257"/>
            <a:ext cx="458681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Semakin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kecil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volume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benda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maka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massa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benda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semakin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cs typeface="Arial" pitchFamily="34" charset="0"/>
              </a:rPr>
              <a:t>kecil</a:t>
            </a:r>
            <a:r>
              <a:rPr lang="en-US" sz="320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1405" y="5128567"/>
            <a:ext cx="181744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 = 1.500 ml</a:t>
            </a:r>
          </a:p>
          <a:p>
            <a:pPr algn="ctr"/>
            <a:r>
              <a:rPr lang="en-US" sz="2400" dirty="0" smtClean="0"/>
              <a:t>M = 1.500 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42970" y="5128567"/>
            <a:ext cx="181744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 = 1.500 ml</a:t>
            </a:r>
          </a:p>
          <a:p>
            <a:pPr algn="ctr"/>
            <a:r>
              <a:rPr lang="en-US" sz="2400" dirty="0" smtClean="0"/>
              <a:t>M = 1.500 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976599" y="5128567"/>
            <a:ext cx="181744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 = 1.500 ml</a:t>
            </a:r>
          </a:p>
          <a:p>
            <a:pPr algn="ctr"/>
            <a:r>
              <a:rPr lang="en-US" sz="2400" dirty="0" smtClean="0"/>
              <a:t>M = 1.500 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421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Words>581</Words>
  <Application>Microsoft Office PowerPoint</Application>
  <PresentationFormat>Widescreen</PresentationFormat>
  <Paragraphs>131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LENY</dc:creator>
  <cp:lastModifiedBy>LENY</cp:lastModifiedBy>
  <cp:revision>120</cp:revision>
  <dcterms:created xsi:type="dcterms:W3CDTF">2022-05-12T22:09:08Z</dcterms:created>
  <dcterms:modified xsi:type="dcterms:W3CDTF">2022-05-18T23:20:56Z</dcterms:modified>
</cp:coreProperties>
</file>