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8" r:id="rId2"/>
    <p:sldId id="257" r:id="rId3"/>
    <p:sldId id="259" r:id="rId4"/>
    <p:sldId id="378" r:id="rId5"/>
    <p:sldId id="272" r:id="rId6"/>
    <p:sldId id="350" r:id="rId7"/>
    <p:sldId id="379" r:id="rId8"/>
    <p:sldId id="349" r:id="rId9"/>
    <p:sldId id="267" r:id="rId10"/>
    <p:sldId id="369" r:id="rId11"/>
    <p:sldId id="381" r:id="rId12"/>
    <p:sldId id="370" r:id="rId13"/>
    <p:sldId id="371" r:id="rId14"/>
    <p:sldId id="328" r:id="rId15"/>
    <p:sldId id="273" r:id="rId16"/>
    <p:sldId id="269" r:id="rId17"/>
    <p:sldId id="297" r:id="rId18"/>
    <p:sldId id="375" r:id="rId19"/>
    <p:sldId id="376"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C011"/>
    <a:srgbClr val="BFD101"/>
    <a:srgbClr val="00C0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6" autoAdjust="0"/>
    <p:restoredTop sz="94660"/>
  </p:normalViewPr>
  <p:slideViewPr>
    <p:cSldViewPr>
      <p:cViewPr>
        <p:scale>
          <a:sx n="66" d="100"/>
          <a:sy n="66" d="100"/>
        </p:scale>
        <p:origin x="-1314" y="-4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3/10/2023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101818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484570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484570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3/10/2023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3/10/2023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flipH="1">
            <a:off x="1" y="1"/>
            <a:ext cx="6593211" cy="5143591"/>
          </a:xfrm>
          <a:custGeom>
            <a:avLst/>
            <a:gdLst/>
            <a:ahLst/>
            <a:cxnLst/>
            <a:rect l="l" t="t" r="r" b="b"/>
            <a:pathLst>
              <a:path w="126823" h="98939" extrusionOk="0">
                <a:moveTo>
                  <a:pt x="8625" y="1"/>
                </a:moveTo>
                <a:lnTo>
                  <a:pt x="8114" y="891"/>
                </a:lnTo>
                <a:lnTo>
                  <a:pt x="7133" y="2705"/>
                </a:lnTo>
                <a:lnTo>
                  <a:pt x="6209" y="4543"/>
                </a:lnTo>
                <a:lnTo>
                  <a:pt x="5352" y="6407"/>
                </a:lnTo>
                <a:lnTo>
                  <a:pt x="4544" y="8287"/>
                </a:lnTo>
                <a:lnTo>
                  <a:pt x="3810" y="10191"/>
                </a:lnTo>
                <a:lnTo>
                  <a:pt x="3134" y="12120"/>
                </a:lnTo>
                <a:lnTo>
                  <a:pt x="2515" y="14066"/>
                </a:lnTo>
                <a:lnTo>
                  <a:pt x="1971" y="16037"/>
                </a:lnTo>
                <a:lnTo>
                  <a:pt x="1485" y="18015"/>
                </a:lnTo>
                <a:lnTo>
                  <a:pt x="1064" y="20019"/>
                </a:lnTo>
                <a:lnTo>
                  <a:pt x="718" y="22047"/>
                </a:lnTo>
                <a:lnTo>
                  <a:pt x="438" y="24084"/>
                </a:lnTo>
                <a:lnTo>
                  <a:pt x="223" y="26137"/>
                </a:lnTo>
                <a:lnTo>
                  <a:pt x="75" y="28206"/>
                </a:lnTo>
                <a:lnTo>
                  <a:pt x="9" y="30292"/>
                </a:lnTo>
                <a:lnTo>
                  <a:pt x="1" y="31339"/>
                </a:lnTo>
                <a:lnTo>
                  <a:pt x="9" y="32716"/>
                </a:lnTo>
                <a:lnTo>
                  <a:pt x="133" y="35453"/>
                </a:lnTo>
                <a:lnTo>
                  <a:pt x="380" y="38158"/>
                </a:lnTo>
                <a:lnTo>
                  <a:pt x="751" y="40837"/>
                </a:lnTo>
                <a:lnTo>
                  <a:pt x="1229" y="43492"/>
                </a:lnTo>
                <a:lnTo>
                  <a:pt x="1831" y="46114"/>
                </a:lnTo>
                <a:lnTo>
                  <a:pt x="2548" y="48703"/>
                </a:lnTo>
                <a:lnTo>
                  <a:pt x="3373" y="51259"/>
                </a:lnTo>
                <a:lnTo>
                  <a:pt x="4305" y="53781"/>
                </a:lnTo>
                <a:lnTo>
                  <a:pt x="5343" y="56263"/>
                </a:lnTo>
                <a:lnTo>
                  <a:pt x="6489" y="58704"/>
                </a:lnTo>
                <a:lnTo>
                  <a:pt x="7734" y="61111"/>
                </a:lnTo>
                <a:lnTo>
                  <a:pt x="9087" y="63469"/>
                </a:lnTo>
                <a:lnTo>
                  <a:pt x="10538" y="65786"/>
                </a:lnTo>
                <a:lnTo>
                  <a:pt x="12079" y="68053"/>
                </a:lnTo>
                <a:lnTo>
                  <a:pt x="13720" y="70271"/>
                </a:lnTo>
                <a:lnTo>
                  <a:pt x="14578" y="71368"/>
                </a:lnTo>
                <a:lnTo>
                  <a:pt x="10439" y="81674"/>
                </a:lnTo>
                <a:lnTo>
                  <a:pt x="21297" y="78763"/>
                </a:lnTo>
                <a:lnTo>
                  <a:pt x="22122" y="79555"/>
                </a:lnTo>
                <a:lnTo>
                  <a:pt x="23804" y="81105"/>
                </a:lnTo>
                <a:lnTo>
                  <a:pt x="25543" y="82614"/>
                </a:lnTo>
                <a:lnTo>
                  <a:pt x="27332" y="84089"/>
                </a:lnTo>
                <a:lnTo>
                  <a:pt x="29163" y="85524"/>
                </a:lnTo>
                <a:lnTo>
                  <a:pt x="31051" y="86917"/>
                </a:lnTo>
                <a:lnTo>
                  <a:pt x="32988" y="88269"/>
                </a:lnTo>
                <a:lnTo>
                  <a:pt x="34967" y="89580"/>
                </a:lnTo>
                <a:lnTo>
                  <a:pt x="36987" y="90850"/>
                </a:lnTo>
                <a:lnTo>
                  <a:pt x="39056" y="92079"/>
                </a:lnTo>
                <a:lnTo>
                  <a:pt x="41175" y="93266"/>
                </a:lnTo>
                <a:lnTo>
                  <a:pt x="43327" y="94395"/>
                </a:lnTo>
                <a:lnTo>
                  <a:pt x="45520" y="95492"/>
                </a:lnTo>
                <a:lnTo>
                  <a:pt x="47755" y="96539"/>
                </a:lnTo>
                <a:lnTo>
                  <a:pt x="50030" y="97537"/>
                </a:lnTo>
                <a:lnTo>
                  <a:pt x="52339" y="98485"/>
                </a:lnTo>
                <a:lnTo>
                  <a:pt x="53510" y="98938"/>
                </a:lnTo>
                <a:lnTo>
                  <a:pt x="126822" y="98938"/>
                </a:lnTo>
                <a:lnTo>
                  <a:pt x="126822" y="1"/>
                </a:lnTo>
                <a:close/>
              </a:path>
            </a:pathLst>
          </a:custGeom>
          <a:solidFill>
            <a:schemeClr val="lt1"/>
          </a:solidFill>
          <a:ln>
            <a:noFill/>
          </a:ln>
          <a:effectLst>
            <a:outerShdw dist="114300" dir="3600000" algn="bl" rotWithShape="0">
              <a:schemeClr val="dk2">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609600" y="1991850"/>
            <a:ext cx="5345700" cy="1159800"/>
          </a:xfrm>
          <a:prstGeom prst="rect">
            <a:avLst/>
          </a:prstGeom>
        </p:spPr>
        <p:txBody>
          <a:bodyPr spcFirstLastPara="1" wrap="square" lIns="68569" tIns="68569" rIns="68569" bIns="68569" anchor="ctr"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Tree>
    <p:extLst>
      <p:ext uri="{BB962C8B-B14F-4D97-AF65-F5344CB8AC3E}">
        <p14:creationId xmlns:p14="http://schemas.microsoft.com/office/powerpoint/2010/main" val="117245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3/10/2023</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3/10/2023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3/10/2023</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3/10/2023</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3/10/2023</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3/10/2023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3/10/2023</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notesSlide" Target="../notesSlides/notesSlide2.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Judul 3"/>
          <p:cNvSpPr>
            <a:spLocks noGrp="1"/>
          </p:cNvSpPr>
          <p:nvPr>
            <p:ph type="title"/>
          </p:nvPr>
        </p:nvSpPr>
        <p:spPr/>
        <p:txBody>
          <a:bodyPr/>
          <a:lstStyle/>
          <a:p>
            <a:endParaRPr lang="id-ID" alt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854" r="2812"/>
          <a:stretch>
            <a:fillRect/>
          </a:stretch>
        </p:blipFill>
        <p:spPr>
          <a:xfrm>
            <a:off x="0" y="0"/>
            <a:ext cx="9153525" cy="5193750"/>
          </a:xfrm>
          <a:prstGeom prst="rect">
            <a:avLst/>
          </a:prstGeom>
        </p:spPr>
      </p:pic>
      <p:sp>
        <p:nvSpPr>
          <p:cNvPr id="5" name="Placeholder Teks 4"/>
          <p:cNvSpPr>
            <a:spLocks noGrp="1"/>
          </p:cNvSpPr>
          <p:nvPr>
            <p:ph type="body" sz="half" idx="2"/>
          </p:nvPr>
        </p:nvSpPr>
        <p:spPr/>
        <p:txBody>
          <a:bodyPr/>
          <a:lstStyle/>
          <a:p>
            <a:endParaRPr lang="id-ID" altLang="en-US"/>
          </a:p>
        </p:txBody>
      </p:sp>
      <p:sp>
        <p:nvSpPr>
          <p:cNvPr id="8" name="テキスト プレースホルダー 11"/>
          <p:cNvSpPr txBox="1"/>
          <p:nvPr/>
        </p:nvSpPr>
        <p:spPr>
          <a:xfrm>
            <a:off x="4114800" y="1783077"/>
            <a:ext cx="4614040" cy="788673"/>
          </a:xfrm>
          <a:prstGeom prst="rect">
            <a:avLst/>
          </a:prstGeom>
        </p:spPr>
        <p:txBody>
          <a:bodyPr lIns="68580" tIns="34290" rIns="68580" bIns="34290" anchor="t">
            <a:noAutofit/>
          </a:bodyPr>
          <a:lstStyle>
            <a:lvl1pPr marL="342900" indent="-342900" algn="ctr" defTabSz="914400" rtl="0" eaLnBrk="1" latinLnBrk="0" hangingPunct="1">
              <a:spcBef>
                <a:spcPct val="20000"/>
              </a:spcBef>
              <a:buFont typeface="Arial" panose="020B0604020202020204" pitchFamily="34" charset="0"/>
              <a:buChar char="•"/>
              <a:defRPr sz="4000" kern="1200" spc="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err="1">
                <a:solidFill>
                  <a:srgbClr val="C9C011"/>
                </a:solidFill>
                <a:cs typeface="Arial" panose="020B0604020202020204" pitchFamily="34" charset="0"/>
              </a:rPr>
              <a:t>Pendidikan</a:t>
            </a:r>
            <a:r>
              <a:rPr lang="en-US" b="1" dirty="0">
                <a:solidFill>
                  <a:srgbClr val="C9C011"/>
                </a:solidFill>
                <a:cs typeface="Arial" panose="020B0604020202020204" pitchFamily="34" charset="0"/>
              </a:rPr>
              <a:t> </a:t>
            </a:r>
            <a:r>
              <a:rPr lang="en-US" b="1" dirty="0" err="1">
                <a:solidFill>
                  <a:srgbClr val="C9C011"/>
                </a:solidFill>
                <a:cs typeface="Arial" panose="020B0604020202020204" pitchFamily="34" charset="0"/>
              </a:rPr>
              <a:t>Pancasila</a:t>
            </a:r>
            <a:endParaRPr lang="id-ID" b="1" dirty="0">
              <a:solidFill>
                <a:srgbClr val="C9C011"/>
              </a:solidFill>
              <a:latin typeface="Calibri" panose="020F0502020204030204" pitchFamily="34" charset="0"/>
              <a:cs typeface="Calibri" panose="020F0502020204030204" pitchFamily="34" charset="0"/>
            </a:endParaRPr>
          </a:p>
        </p:txBody>
      </p:sp>
      <p:cxnSp>
        <p:nvCxnSpPr>
          <p:cNvPr id="9" name="直線コネクタ 9"/>
          <p:cNvCxnSpPr/>
          <p:nvPr/>
        </p:nvCxnSpPr>
        <p:spPr>
          <a:xfrm>
            <a:off x="4572000" y="2800350"/>
            <a:ext cx="3733800" cy="0"/>
          </a:xfrm>
          <a:prstGeom prst="line">
            <a:avLst/>
          </a:prstGeom>
          <a:noFill/>
          <a:ln w="28575" cap="flat" cmpd="sng" algn="ctr">
            <a:solidFill>
              <a:schemeClr val="tx1">
                <a:lumMod val="65000"/>
                <a:lumOff val="35000"/>
              </a:schemeClr>
            </a:solidFill>
            <a:prstDash val="solid"/>
            <a:headEnd type="oval"/>
            <a:tailEnd type="oval"/>
          </a:ln>
          <a:effectLst/>
        </p:spPr>
      </p:cxnSp>
      <p:sp>
        <p:nvSpPr>
          <p:cNvPr id="10" name="タイトル 1"/>
          <p:cNvSpPr txBox="1"/>
          <p:nvPr/>
        </p:nvSpPr>
        <p:spPr>
          <a:xfrm>
            <a:off x="3901966" y="1200150"/>
            <a:ext cx="5073868" cy="469019"/>
          </a:xfrm>
          <a:prstGeom prst="rect">
            <a:avLst/>
          </a:prstGeom>
        </p:spPr>
        <p:txBody>
          <a:bodyPr lIns="68580" tIns="34290" rIns="68580" bIns="34290" anchor="b"/>
          <a:lstStyle>
            <a:lvl1pPr algn="ctr" defTabSz="914400" rtl="0" eaLnBrk="1" latinLnBrk="0" hangingPunct="1">
              <a:spcBef>
                <a:spcPct val="0"/>
              </a:spcBef>
              <a:buNone/>
              <a:defRPr sz="9600" kern="1200" spc="1500" baseline="0">
                <a:solidFill>
                  <a:schemeClr val="tx1"/>
                </a:solidFill>
                <a:latin typeface="+mj-lt"/>
                <a:ea typeface="+mj-ea"/>
                <a:cs typeface="+mj-cs"/>
              </a:defRPr>
            </a:lvl1pPr>
          </a:lstStyle>
          <a:p>
            <a:pPr defTabSz="1632585">
              <a:defRPr/>
            </a:pPr>
            <a:r>
              <a:rPr kumimoji="1" lang="en-US" altLang="ja-JP" sz="3200" b="1" spc="0" dirty="0">
                <a:solidFill>
                  <a:schemeClr val="tx1">
                    <a:lumMod val="65000"/>
                    <a:lumOff val="35000"/>
                  </a:schemeClr>
                </a:solidFill>
                <a:latin typeface="Arial" panose="020B0604020202020204" pitchFamily="34" charset="0"/>
                <a:cs typeface="Arial" panose="020B0604020202020204" pitchFamily="34" charset="0"/>
              </a:rPr>
              <a:t>MEDIA MENGAJAR</a:t>
            </a:r>
            <a:endParaRPr kumimoji="1" lang="ja-JP" altLang="en-US" sz="3200" b="1" spc="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ctangle 10"/>
          <p:cNvSpPr/>
          <p:nvPr/>
        </p:nvSpPr>
        <p:spPr>
          <a:xfrm>
            <a:off x="5404018" y="2865879"/>
            <a:ext cx="2117725" cy="314325"/>
          </a:xfrm>
          <a:prstGeom prst="rect">
            <a:avLst/>
          </a:prstGeom>
        </p:spPr>
        <p:txBody>
          <a:bodyPr wrap="none" lIns="68580" tIns="34290" rIns="68580" bIns="34290">
            <a:spAutoFit/>
          </a:bodyPr>
          <a:lstStyle/>
          <a:p>
            <a:pPr algn="ctr"/>
            <a:r>
              <a:rPr lang="en-US" sz="1600" b="1" dirty="0">
                <a:solidFill>
                  <a:schemeClr val="tx1">
                    <a:lumMod val="65000"/>
                    <a:lumOff val="35000"/>
                  </a:schemeClr>
                </a:solidFill>
              </a:rPr>
              <a:t>UNTUK SD/MI KELAS </a:t>
            </a:r>
            <a:r>
              <a:rPr lang="id-ID" altLang="en-US" sz="1600" b="1" dirty="0">
                <a:solidFill>
                  <a:schemeClr val="tx1">
                    <a:lumMod val="65000"/>
                    <a:lumOff val="35000"/>
                  </a:schemeClr>
                </a:solidFill>
              </a:rPr>
              <a:t>IV</a:t>
            </a:r>
          </a:p>
        </p:txBody>
      </p:sp>
      <p:sp>
        <p:nvSpPr>
          <p:cNvPr id="13" name="Cube 12"/>
          <p:cNvSpPr/>
          <p:nvPr/>
        </p:nvSpPr>
        <p:spPr>
          <a:xfrm>
            <a:off x="1524000" y="763869"/>
            <a:ext cx="2454166" cy="3287686"/>
          </a:xfrm>
          <a:prstGeom prst="cube">
            <a:avLst>
              <a:gd name="adj" fmla="val 3711"/>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laceholder Konten 1" descr="WhatsApp Image 2022-04-19 at 10.43.25 AM"/>
          <p:cNvPicPr>
            <a:picLocks noGrp="1" noChangeAspect="1"/>
          </p:cNvPicPr>
          <p:nvPr>
            <p:ph idx="1"/>
          </p:nvPr>
        </p:nvPicPr>
        <p:blipFill>
          <a:blip r:embed="rId3"/>
          <a:stretch>
            <a:fillRect/>
          </a:stretch>
        </p:blipFill>
        <p:spPr>
          <a:xfrm>
            <a:off x="1531620" y="895350"/>
            <a:ext cx="2363470" cy="3106420"/>
          </a:xfrm>
          <a:prstGeom prst="rect">
            <a:avLst/>
          </a:prstGeom>
        </p:spPr>
      </p:pic>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1000"/>
                                        <p:tgtEl>
                                          <p:spTgt spid="9"/>
                                        </p:tgtEl>
                                      </p:cBhvr>
                                    </p:animEffect>
                                  </p:childTnLst>
                                </p:cTn>
                              </p:par>
                              <p:par>
                                <p:cTn id="17" presetID="53" presetClass="entr" presetSubtype="16" fill="hold" grpId="0" nodeType="withEffect">
                                  <p:stCondLst>
                                    <p:cond delay="25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decel="100000" fill="hold" nodeType="with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257" y="449817"/>
            <a:ext cx="6400800" cy="1839489"/>
            <a:chOff x="2358929" y="1203597"/>
            <a:chExt cx="5056879" cy="1839489"/>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929" y="1203597"/>
              <a:ext cx="5056879" cy="1839489"/>
            </a:xfrm>
            <a:prstGeom prst="rect">
              <a:avLst/>
            </a:prstGeom>
          </p:spPr>
        </p:pic>
        <p:sp>
          <p:nvSpPr>
            <p:cNvPr id="8" name="Rectangle 7"/>
            <p:cNvSpPr/>
            <p:nvPr/>
          </p:nvSpPr>
          <p:spPr>
            <a:xfrm>
              <a:off x="2771800" y="1248311"/>
              <a:ext cx="4572000" cy="1631216"/>
            </a:xfrm>
            <a:prstGeom prst="rect">
              <a:avLst/>
            </a:prstGeom>
          </p:spPr>
          <p:txBody>
            <a:bodyPr>
              <a:spAutoFit/>
            </a:bodyPr>
            <a:lstStyle/>
            <a:p>
              <a:r>
                <a:rPr lang="en-US" altLang="en-US" sz="2000" b="1" dirty="0"/>
                <a:t>K</a:t>
              </a:r>
              <a:r>
                <a:rPr lang="id-ID" altLang="en-US" sz="2000" b="1" dirty="0"/>
                <a:t>elurahan</a:t>
              </a:r>
              <a:r>
                <a:rPr lang="id-ID" altLang="en-US" sz="2000" dirty="0"/>
                <a:t> biasanya terletak di wilayah perkotaan yang penduduknya lebih heterogen atau beragam. Penduduk di perkotaan biasanya tidak terlalu mengenal satu sama lain sehingga ikatan kekeluargaannya tidak terlalu tinggi. </a:t>
              </a:r>
            </a:p>
          </p:txBody>
        </p:sp>
      </p:grpSp>
      <p:grpSp>
        <p:nvGrpSpPr>
          <p:cNvPr id="10" name="Group 9"/>
          <p:cNvGrpSpPr/>
          <p:nvPr/>
        </p:nvGrpSpPr>
        <p:grpSpPr>
          <a:xfrm>
            <a:off x="762000" y="2403002"/>
            <a:ext cx="6400800" cy="1947052"/>
            <a:chOff x="2358929" y="1096034"/>
            <a:chExt cx="5056879" cy="1947052"/>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929" y="1203597"/>
              <a:ext cx="5056879" cy="1839489"/>
            </a:xfrm>
            <a:prstGeom prst="rect">
              <a:avLst/>
            </a:prstGeom>
          </p:spPr>
        </p:pic>
        <p:sp>
          <p:nvSpPr>
            <p:cNvPr id="12" name="Rectangle 11"/>
            <p:cNvSpPr/>
            <p:nvPr/>
          </p:nvSpPr>
          <p:spPr>
            <a:xfrm>
              <a:off x="2843808" y="1096034"/>
              <a:ext cx="4572000" cy="1938992"/>
            </a:xfrm>
            <a:prstGeom prst="rect">
              <a:avLst/>
            </a:prstGeom>
          </p:spPr>
          <p:txBody>
            <a:bodyPr>
              <a:spAutoFit/>
            </a:bodyPr>
            <a:lstStyle/>
            <a:p>
              <a:r>
                <a:rPr lang="en-US" altLang="en-US" sz="2000" b="1" dirty="0"/>
                <a:t>D</a:t>
              </a:r>
              <a:r>
                <a:rPr lang="id-ID" altLang="en-US" sz="2000" b="1" dirty="0"/>
                <a:t>esa</a:t>
              </a:r>
              <a:r>
                <a:rPr lang="id-ID" altLang="en-US" sz="2000" dirty="0"/>
                <a:t> biasanya terletak di wilayah perdesaan yang masyarakatnya lebih homogen atau seragam. Penduduk di perdesaan biasanya lebih dekat karena saling mengenal satu sama lain. Masyarakat pun masih menerapkan sikap gotong royong dalam kehidupan sehari-hari mereka.</a:t>
              </a:r>
            </a:p>
          </p:txBody>
        </p:sp>
      </p:gr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0000" t="16981"/>
          <a:stretch/>
        </p:blipFill>
        <p:spPr>
          <a:xfrm>
            <a:off x="6646681" y="742950"/>
            <a:ext cx="2855107" cy="47405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53"/>
        <p:cNvGrpSpPr/>
        <p:nvPr/>
      </p:nvGrpSpPr>
      <p:grpSpPr>
        <a:xfrm>
          <a:off x="0" y="0"/>
          <a:ext cx="0" cy="0"/>
          <a:chOff x="0" y="0"/>
          <a:chExt cx="0" cy="0"/>
        </a:xfrm>
      </p:grpSpPr>
      <p:pic>
        <p:nvPicPr>
          <p:cNvPr id="10" name="Picture 5" descr="D:\Endah\Video ABC\Video IPS 456\contoh\gbr 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8217"/>
          <a:stretch/>
        </p:blipFill>
        <p:spPr bwMode="auto">
          <a:xfrm>
            <a:off x="5995485" y="516835"/>
            <a:ext cx="2989489" cy="6218237"/>
          </a:xfrm>
          <a:prstGeom prst="rect">
            <a:avLst/>
          </a:prstGeom>
          <a:noFill/>
          <a:extLst>
            <a:ext uri="{909E8E84-426E-40DD-AFC4-6F175D3DCCD1}">
              <a14:hiddenFill xmlns:a14="http://schemas.microsoft.com/office/drawing/2010/main">
                <a:solidFill>
                  <a:srgbClr val="FFFFFF"/>
                </a:solidFill>
              </a14:hiddenFill>
            </a:ext>
          </a:extLst>
        </p:spPr>
      </p:pic>
      <p:sp>
        <p:nvSpPr>
          <p:cNvPr id="54" name="Google Shape;54;p11"/>
          <p:cNvSpPr txBox="1">
            <a:spLocks noGrp="1"/>
          </p:cNvSpPr>
          <p:nvPr>
            <p:ph type="ctrTitle"/>
          </p:nvPr>
        </p:nvSpPr>
        <p:spPr>
          <a:xfrm>
            <a:off x="471922" y="895350"/>
            <a:ext cx="5523563" cy="2527321"/>
          </a:xfrm>
          <a:prstGeom prst="rect">
            <a:avLst/>
          </a:prstGeom>
          <a:effectLst/>
        </p:spPr>
        <p:txBody>
          <a:bodyPr spcFirstLastPara="1" vert="horz" wrap="square" lIns="91425" tIns="91425" rIns="91425" bIns="91425" rtlCol="0" anchor="ctr" anchorCtr="0">
            <a:noAutofit/>
          </a:bodyPr>
          <a:lstStyle/>
          <a:p>
            <a:pPr algn="l">
              <a:spcAft>
                <a:spcPts val="1200"/>
              </a:spcAft>
            </a:pPr>
            <a:r>
              <a:rPr lang="id-ID" altLang="en-US" sz="2400" dirty="0"/>
              <a:t>Lurah dan kepala desa memiliki tugas yang hampir sama. </a:t>
            </a:r>
            <a:r>
              <a:rPr lang="en-US" altLang="en-US" sz="2400" dirty="0" smtClean="0"/>
              <a:t/>
            </a:r>
            <a:br>
              <a:rPr lang="en-US" altLang="en-US" sz="2400" dirty="0" smtClean="0"/>
            </a:br>
            <a:r>
              <a:rPr lang="en-US" altLang="en-US" sz="2400" dirty="0" smtClean="0"/>
              <a:t/>
            </a:r>
            <a:br>
              <a:rPr lang="en-US" altLang="en-US" sz="2400" dirty="0" smtClean="0"/>
            </a:br>
            <a:r>
              <a:rPr lang="id-ID" altLang="en-US" sz="2400" dirty="0" smtClean="0"/>
              <a:t>Perbedaannya</a:t>
            </a:r>
            <a:r>
              <a:rPr lang="id-ID" altLang="en-US" sz="2400" dirty="0"/>
              <a:t>, lurah bertanggung jawab kepada camat, sedangkan kepala desa bertanggung jawab kepada masyarakat desa yang dipimpinnya.</a:t>
            </a: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55238" r="81036" b="20860"/>
          <a:stretch/>
        </p:blipFill>
        <p:spPr>
          <a:xfrm>
            <a:off x="8328237" y="90130"/>
            <a:ext cx="656737" cy="426705"/>
          </a:xfrm>
          <a:prstGeom prst="rect">
            <a:avLst/>
          </a:prstGeom>
        </p:spPr>
      </p:pic>
      <p:pic>
        <p:nvPicPr>
          <p:cNvPr id="2"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7774" y="4553872"/>
            <a:ext cx="457200" cy="4572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spTree>
    <p:extLst>
      <p:ext uri="{BB962C8B-B14F-4D97-AF65-F5344CB8AC3E}">
        <p14:creationId xmlns:p14="http://schemas.microsoft.com/office/powerpoint/2010/main" val="1702276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250"/>
                                  </p:stCondLst>
                                  <p:childTnLst>
                                    <p:set>
                                      <p:cBhvr>
                                        <p:cTn id="12" dur="1" fill="hold">
                                          <p:stCondLst>
                                            <p:cond delay="0"/>
                                          </p:stCondLst>
                                        </p:cTn>
                                        <p:tgtEl>
                                          <p:spTgt spid="54"/>
                                        </p:tgtEl>
                                        <p:attrNameLst>
                                          <p:attrName>style.visibility</p:attrName>
                                        </p:attrNameLst>
                                      </p:cBhvr>
                                      <p:to>
                                        <p:strVal val="visible"/>
                                      </p:to>
                                    </p:set>
                                    <p:anim calcmode="lin" valueType="num">
                                      <p:cBhvr>
                                        <p:cTn id="13" dur="1000" fill="hold"/>
                                        <p:tgtEl>
                                          <p:spTgt spid="54"/>
                                        </p:tgtEl>
                                        <p:attrNameLst>
                                          <p:attrName>ppt_w</p:attrName>
                                        </p:attrNameLst>
                                      </p:cBhvr>
                                      <p:tavLst>
                                        <p:tav tm="0">
                                          <p:val>
                                            <p:fltVal val="0"/>
                                          </p:val>
                                        </p:tav>
                                        <p:tav tm="100000">
                                          <p:val>
                                            <p:strVal val="#ppt_w"/>
                                          </p:val>
                                        </p:tav>
                                      </p:tavLst>
                                    </p:anim>
                                    <p:anim calcmode="lin" valueType="num">
                                      <p:cBhvr>
                                        <p:cTn id="14" dur="1000" fill="hold"/>
                                        <p:tgtEl>
                                          <p:spTgt spid="54"/>
                                        </p:tgtEl>
                                        <p:attrNameLst>
                                          <p:attrName>ppt_h</p:attrName>
                                        </p:attrNameLst>
                                      </p:cBhvr>
                                      <p:tavLst>
                                        <p:tav tm="0">
                                          <p:val>
                                            <p:fltVal val="0"/>
                                          </p:val>
                                        </p:tav>
                                        <p:tav tm="100000">
                                          <p:val>
                                            <p:strVal val="#ppt_h"/>
                                          </p:val>
                                        </p:tav>
                                      </p:tavLst>
                                    </p:anim>
                                    <p:animEffect transition="in" filter="fade">
                                      <p:cBhvr>
                                        <p:cTn id="15"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ambar 3"/>
          <p:cNvPicPr>
            <a:picLocks noChangeAspect="1"/>
          </p:cNvPicPr>
          <p:nvPr/>
        </p:nvPicPr>
        <p:blipFill rotWithShape="1">
          <a:blip r:embed="rId2"/>
          <a:srcRect l="8735" t="14100"/>
          <a:stretch/>
        </p:blipFill>
        <p:spPr>
          <a:xfrm>
            <a:off x="4191000" y="0"/>
            <a:ext cx="6027601" cy="5040086"/>
          </a:xfrm>
          <a:prstGeom prst="parallelogram">
            <a:avLst/>
          </a:prstGeom>
        </p:spPr>
      </p:pic>
      <p:sp>
        <p:nvSpPr>
          <p:cNvPr id="2" name="Kotak Teks 1"/>
          <p:cNvSpPr txBox="1"/>
          <p:nvPr/>
        </p:nvSpPr>
        <p:spPr>
          <a:xfrm>
            <a:off x="304800" y="514350"/>
            <a:ext cx="4114800" cy="3785652"/>
          </a:xfrm>
          <a:prstGeom prst="rect">
            <a:avLst/>
          </a:prstGeom>
          <a:noFill/>
        </p:spPr>
        <p:txBody>
          <a:bodyPr wrap="square" rtlCol="0" anchor="t">
            <a:spAutoFit/>
          </a:bodyPr>
          <a:lstStyle/>
          <a:p>
            <a:r>
              <a:rPr lang="id-ID" altLang="en-US" sz="2000" b="1" dirty="0"/>
              <a:t>Tugas kelurahan atau desa: </a:t>
            </a:r>
          </a:p>
          <a:p>
            <a:pPr marL="342900" indent="-342900">
              <a:buFont typeface="+mj-lt"/>
              <a:buAutoNum type="alphaLcPeriod"/>
            </a:pPr>
            <a:r>
              <a:rPr lang="id-ID" altLang="en-US" sz="2000" dirty="0"/>
              <a:t>Menjalankan pemerintahan desa atau kelurahan.</a:t>
            </a:r>
          </a:p>
          <a:p>
            <a:pPr marL="342900" indent="-342900">
              <a:buFont typeface="+mj-lt"/>
              <a:buAutoNum type="alphaLcPeriod"/>
            </a:pPr>
            <a:r>
              <a:rPr lang="id-ID" altLang="en-US" sz="2000" dirty="0"/>
              <a:t>Membangun sarana dan prasarana desa atau </a:t>
            </a:r>
            <a:r>
              <a:rPr lang="id-ID" altLang="en-US" sz="2000" dirty="0" smtClean="0"/>
              <a:t>kelurahan.</a:t>
            </a:r>
            <a:endParaRPr lang="id-ID" altLang="en-US" sz="2000" dirty="0"/>
          </a:p>
          <a:p>
            <a:pPr marL="342900" indent="-342900">
              <a:buFont typeface="+mj-lt"/>
              <a:buAutoNum type="alphaLcPeriod"/>
            </a:pPr>
            <a:r>
              <a:rPr lang="id-ID" altLang="en-US" sz="2000" dirty="0"/>
              <a:t>Membangun fasilitas desa atau </a:t>
            </a:r>
            <a:r>
              <a:rPr lang="id-ID" altLang="en-US" sz="2000" dirty="0" smtClean="0"/>
              <a:t>kelurahan.</a:t>
            </a:r>
            <a:endParaRPr lang="id-ID" altLang="en-US" sz="2000" dirty="0"/>
          </a:p>
          <a:p>
            <a:pPr marL="342900" indent="-342900">
              <a:buFont typeface="+mj-lt"/>
              <a:buAutoNum type="alphaLcPeriod"/>
            </a:pPr>
            <a:r>
              <a:rPr lang="id-ID" altLang="en-US" sz="2000" dirty="0"/>
              <a:t>Melakukan pembinaan dan pemberdayaan masyarakat desa atau kelurahan. </a:t>
            </a:r>
          </a:p>
          <a:p>
            <a:pPr marL="342900" indent="-342900">
              <a:buFont typeface="+mj-lt"/>
              <a:buAutoNum type="alphaLcPeriod"/>
            </a:pPr>
            <a:r>
              <a:rPr lang="id-ID" altLang="en-US" sz="2000" dirty="0"/>
              <a:t>Menjaga ketenteraman dan ketertiban desa atau kelurahan.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50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500"/>
                                        <p:tgtEl>
                                          <p:spTgt spid="2">
                                            <p:txEl>
                                              <p:pRg st="0" end="0"/>
                                            </p:txEl>
                                          </p:spTgt>
                                        </p:tgtEl>
                                      </p:cBhvr>
                                    </p:animEffect>
                                  </p:childTnLst>
                                </p:cTn>
                              </p:par>
                            </p:childTnLst>
                          </p:cTn>
                        </p:par>
                        <p:par>
                          <p:cTn id="12" fill="hold">
                            <p:stCondLst>
                              <p:cond delay="1750"/>
                            </p:stCondLst>
                            <p:childTnLst>
                              <p:par>
                                <p:cTn id="13" presetID="22" presetClass="entr" presetSubtype="1" fill="hold" grpId="0" nodeType="afterEffect">
                                  <p:stCondLst>
                                    <p:cond delay="50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up)">
                                      <p:cBhvr>
                                        <p:cTn id="15" dur="500"/>
                                        <p:tgtEl>
                                          <p:spTgt spid="2">
                                            <p:txEl>
                                              <p:pRg st="1" end="1"/>
                                            </p:txEl>
                                          </p:spTgt>
                                        </p:tgtEl>
                                      </p:cBhvr>
                                    </p:animEffect>
                                  </p:childTnLst>
                                </p:cTn>
                              </p:par>
                            </p:childTnLst>
                          </p:cTn>
                        </p:par>
                        <p:par>
                          <p:cTn id="16" fill="hold">
                            <p:stCondLst>
                              <p:cond delay="2750"/>
                            </p:stCondLst>
                            <p:childTnLst>
                              <p:par>
                                <p:cTn id="17" presetID="22" presetClass="entr" presetSubtype="1" fill="hold" grpId="0" nodeType="afterEffect">
                                  <p:stCondLst>
                                    <p:cond delay="50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up)">
                                      <p:cBhvr>
                                        <p:cTn id="19" dur="500"/>
                                        <p:tgtEl>
                                          <p:spTgt spid="2">
                                            <p:txEl>
                                              <p:pRg st="2" end="2"/>
                                            </p:txEl>
                                          </p:spTgt>
                                        </p:tgtEl>
                                      </p:cBhvr>
                                    </p:animEffect>
                                  </p:childTnLst>
                                </p:cTn>
                              </p:par>
                            </p:childTnLst>
                          </p:cTn>
                        </p:par>
                        <p:par>
                          <p:cTn id="20" fill="hold">
                            <p:stCondLst>
                              <p:cond delay="3750"/>
                            </p:stCondLst>
                            <p:childTnLst>
                              <p:par>
                                <p:cTn id="21" presetID="22" presetClass="entr" presetSubtype="1" fill="hold" grpId="0" nodeType="afterEffect">
                                  <p:stCondLst>
                                    <p:cond delay="50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up)">
                                      <p:cBhvr>
                                        <p:cTn id="23" dur="500"/>
                                        <p:tgtEl>
                                          <p:spTgt spid="2">
                                            <p:txEl>
                                              <p:pRg st="3" end="3"/>
                                            </p:txEl>
                                          </p:spTgt>
                                        </p:tgtEl>
                                      </p:cBhvr>
                                    </p:animEffect>
                                  </p:childTnLst>
                                </p:cTn>
                              </p:par>
                            </p:childTnLst>
                          </p:cTn>
                        </p:par>
                        <p:par>
                          <p:cTn id="24" fill="hold">
                            <p:stCondLst>
                              <p:cond delay="4750"/>
                            </p:stCondLst>
                            <p:childTnLst>
                              <p:par>
                                <p:cTn id="25" presetID="22" presetClass="entr" presetSubtype="1" fill="hold" grpId="0" nodeType="afterEffect">
                                  <p:stCondLst>
                                    <p:cond delay="50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par>
                          <p:cTn id="28" fill="hold">
                            <p:stCondLst>
                              <p:cond delay="5750"/>
                            </p:stCondLst>
                            <p:childTnLst>
                              <p:par>
                                <p:cTn id="29" presetID="22" presetClass="entr" presetSubtype="1" fill="hold" grpId="0" nodeType="afterEffect">
                                  <p:stCondLst>
                                    <p:cond delay="50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wipe(up)">
                                      <p:cBhvr>
                                        <p:cTn id="3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otak Teks 1"/>
          <p:cNvSpPr txBox="1"/>
          <p:nvPr/>
        </p:nvSpPr>
        <p:spPr>
          <a:xfrm>
            <a:off x="2769870" y="848707"/>
            <a:ext cx="5764530" cy="3247043"/>
          </a:xfrm>
          <a:prstGeom prst="rect">
            <a:avLst/>
          </a:prstGeom>
          <a:noFill/>
        </p:spPr>
        <p:txBody>
          <a:bodyPr wrap="square" rtlCol="0" anchor="t">
            <a:spAutoFit/>
          </a:bodyPr>
          <a:lstStyle/>
          <a:p>
            <a:pPr>
              <a:spcAft>
                <a:spcPts val="600"/>
              </a:spcAft>
            </a:pPr>
            <a:r>
              <a:rPr lang="id-ID" altLang="en-US" sz="2000" b="1" dirty="0"/>
              <a:t>Contoh tata cara berperilaku sesuai aturan di lingkungan desa atau </a:t>
            </a:r>
            <a:r>
              <a:rPr lang="id-ID" altLang="en-US" sz="2000" b="1" dirty="0" smtClean="0"/>
              <a:t>kelurahan</a:t>
            </a:r>
            <a:r>
              <a:rPr lang="en-US" altLang="en-US" sz="2000" b="1" dirty="0" smtClean="0"/>
              <a:t>:</a:t>
            </a:r>
            <a:endParaRPr lang="id-ID" altLang="en-US" sz="2000" b="1" dirty="0"/>
          </a:p>
          <a:p>
            <a:pPr marL="342900" indent="-342900">
              <a:spcAft>
                <a:spcPts val="600"/>
              </a:spcAft>
              <a:buFont typeface="+mj-lt"/>
              <a:buAutoNum type="alphaLcPeriod"/>
            </a:pPr>
            <a:r>
              <a:rPr lang="id-ID" altLang="en-US" sz="2000" dirty="0"/>
              <a:t>Membuat data kependudukan. </a:t>
            </a:r>
          </a:p>
          <a:p>
            <a:pPr marL="342900" indent="-342900">
              <a:spcAft>
                <a:spcPts val="600"/>
              </a:spcAft>
              <a:buFont typeface="+mj-lt"/>
              <a:buAutoNum type="alphaLcPeriod"/>
            </a:pPr>
            <a:r>
              <a:rPr lang="id-ID" altLang="en-US" sz="2000" dirty="0"/>
              <a:t>Menjaga sarana dan prasarana umum. </a:t>
            </a:r>
            <a:endParaRPr lang="en-US" altLang="en-US" sz="2000" dirty="0" smtClean="0"/>
          </a:p>
          <a:p>
            <a:pPr marL="342900" indent="-342900">
              <a:spcAft>
                <a:spcPts val="600"/>
              </a:spcAft>
              <a:buFont typeface="+mj-lt"/>
              <a:buAutoNum type="alphaLcPeriod"/>
            </a:pPr>
            <a:r>
              <a:rPr lang="id-ID" altLang="en-US" sz="2000" dirty="0" smtClean="0"/>
              <a:t>Ikut </a:t>
            </a:r>
            <a:r>
              <a:rPr lang="id-ID" altLang="en-US" sz="2000" dirty="0"/>
              <a:t>serta dalam upaya membersihkan dan menghijaukan lingkungan. </a:t>
            </a:r>
            <a:endParaRPr lang="en-US" altLang="en-US" sz="2000" dirty="0" smtClean="0"/>
          </a:p>
          <a:p>
            <a:pPr marL="342900" indent="-342900">
              <a:spcAft>
                <a:spcPts val="600"/>
              </a:spcAft>
              <a:buFont typeface="+mj-lt"/>
              <a:buAutoNum type="alphaLcPeriod"/>
            </a:pPr>
            <a:r>
              <a:rPr lang="id-ID" altLang="en-US" sz="2000" dirty="0" smtClean="0"/>
              <a:t>Ikut </a:t>
            </a:r>
            <a:r>
              <a:rPr lang="id-ID" altLang="en-US" sz="2000" dirty="0"/>
              <a:t>menjaga ketertiban masyarakat dengan menjaga hubungan yang baik dengan tetangga.</a:t>
            </a:r>
          </a:p>
          <a:p>
            <a:pPr marL="342900" indent="-342900">
              <a:spcAft>
                <a:spcPts val="600"/>
              </a:spcAft>
              <a:buFont typeface="+mj-lt"/>
              <a:buAutoNum type="alphaLcPeriod"/>
            </a:pPr>
            <a:r>
              <a:rPr lang="id-ID" altLang="en-US" sz="2000" dirty="0"/>
              <a:t>Tidak bermain atau berlarian di jalanan.</a:t>
            </a:r>
          </a:p>
        </p:txBody>
      </p:sp>
      <p:pic>
        <p:nvPicPr>
          <p:cNvPr id="6"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45617"/>
            <a:ext cx="2209800" cy="4024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1" fill="hold" grpId="0" nodeType="after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up)">
                                      <p:cBhvr>
                                        <p:cTn id="13" dur="500"/>
                                        <p:tgtEl>
                                          <p:spTgt spid="2">
                                            <p:txEl>
                                              <p:pRg st="0" end="0"/>
                                            </p:txEl>
                                          </p:spTgt>
                                        </p:tgtEl>
                                      </p:cBhvr>
                                    </p:animEffect>
                                  </p:childTnLst>
                                </p:cTn>
                              </p:par>
                            </p:childTnLst>
                          </p:cTn>
                        </p:par>
                        <p:par>
                          <p:cTn id="14" fill="hold">
                            <p:stCondLst>
                              <p:cond delay="2500"/>
                            </p:stCondLst>
                            <p:childTnLst>
                              <p:par>
                                <p:cTn id="15" presetID="22" presetClass="entr" presetSubtype="1" fill="hold" grpId="0" nodeType="afterEffect">
                                  <p:stCondLst>
                                    <p:cond delay="50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par>
                          <p:cTn id="18" fill="hold">
                            <p:stCondLst>
                              <p:cond delay="3500"/>
                            </p:stCondLst>
                            <p:childTnLst>
                              <p:par>
                                <p:cTn id="19" presetID="22" presetClass="entr" presetSubtype="1" fill="hold" grpId="0" nodeType="afterEffect">
                                  <p:stCondLst>
                                    <p:cond delay="50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up)">
                                      <p:cBhvr>
                                        <p:cTn id="21" dur="500"/>
                                        <p:tgtEl>
                                          <p:spTgt spid="2">
                                            <p:txEl>
                                              <p:pRg st="2" end="2"/>
                                            </p:txEl>
                                          </p:spTgt>
                                        </p:tgtEl>
                                      </p:cBhvr>
                                    </p:animEffect>
                                  </p:childTnLst>
                                </p:cTn>
                              </p:par>
                            </p:childTnLst>
                          </p:cTn>
                        </p:par>
                        <p:par>
                          <p:cTn id="22" fill="hold">
                            <p:stCondLst>
                              <p:cond delay="4500"/>
                            </p:stCondLst>
                            <p:childTnLst>
                              <p:par>
                                <p:cTn id="23" presetID="22" presetClass="entr" presetSubtype="1" fill="hold" grpId="0" nodeType="afterEffect">
                                  <p:stCondLst>
                                    <p:cond delay="50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up)">
                                      <p:cBhvr>
                                        <p:cTn id="25" dur="500"/>
                                        <p:tgtEl>
                                          <p:spTgt spid="2">
                                            <p:txEl>
                                              <p:pRg st="3" end="3"/>
                                            </p:txEl>
                                          </p:spTgt>
                                        </p:tgtEl>
                                      </p:cBhvr>
                                    </p:animEffect>
                                  </p:childTnLst>
                                </p:cTn>
                              </p:par>
                            </p:childTnLst>
                          </p:cTn>
                        </p:par>
                        <p:par>
                          <p:cTn id="26" fill="hold">
                            <p:stCondLst>
                              <p:cond delay="5500"/>
                            </p:stCondLst>
                            <p:childTnLst>
                              <p:par>
                                <p:cTn id="27" presetID="22" presetClass="entr" presetSubtype="1" fill="hold" grpId="0" nodeType="afterEffect">
                                  <p:stCondLst>
                                    <p:cond delay="50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wipe(up)">
                                      <p:cBhvr>
                                        <p:cTn id="29" dur="500"/>
                                        <p:tgtEl>
                                          <p:spTgt spid="2">
                                            <p:txEl>
                                              <p:pRg st="4" end="4"/>
                                            </p:txEl>
                                          </p:spTgt>
                                        </p:tgtEl>
                                      </p:cBhvr>
                                    </p:animEffect>
                                  </p:childTnLst>
                                </p:cTn>
                              </p:par>
                            </p:childTnLst>
                          </p:cTn>
                        </p:par>
                        <p:par>
                          <p:cTn id="30" fill="hold">
                            <p:stCondLst>
                              <p:cond delay="6500"/>
                            </p:stCondLst>
                            <p:childTnLst>
                              <p:par>
                                <p:cTn id="31" presetID="22" presetClass="entr" presetSubtype="1" fill="hold" grpId="0" nodeType="afterEffect">
                                  <p:stCondLst>
                                    <p:cond delay="50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wipe(up)">
                                      <p:cBhvr>
                                        <p:cTn id="3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91770" y="362585"/>
            <a:ext cx="5300553" cy="1161749"/>
            <a:chOff x="191897" y="363322"/>
            <a:chExt cx="5026386" cy="685909"/>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97" y="363322"/>
              <a:ext cx="5026386" cy="685909"/>
            </a:xfrm>
            <a:prstGeom prst="rect">
              <a:avLst/>
            </a:prstGeom>
          </p:spPr>
        </p:pic>
        <p:sp>
          <p:nvSpPr>
            <p:cNvPr id="10" name="Rectangle 9"/>
            <p:cNvSpPr/>
            <p:nvPr/>
          </p:nvSpPr>
          <p:spPr>
            <a:xfrm>
              <a:off x="588116" y="407973"/>
              <a:ext cx="4263258" cy="573239"/>
            </a:xfrm>
            <a:prstGeom prst="rect">
              <a:avLst/>
            </a:prstGeom>
          </p:spPr>
          <p:txBody>
            <a:bodyPr wrap="square">
              <a:spAutoFit/>
            </a:bodyPr>
            <a:lstStyle/>
            <a:p>
              <a:pPr marL="514350" indent="-514350">
                <a:lnSpc>
                  <a:spcPct val="110000"/>
                </a:lnSpc>
                <a:buSzPct val="100000"/>
                <a:buFont typeface="+mj-lt"/>
                <a:buAutoNum type="alphaUcPeriod" startAt="2"/>
              </a:pPr>
              <a:r>
                <a:rPr sz="2600" b="1" dirty="0" err="1">
                  <a:solidFill>
                    <a:schemeClr val="bg1"/>
                  </a:solidFill>
                </a:rPr>
                <a:t>Kerja</a:t>
              </a:r>
              <a:r>
                <a:rPr sz="2600" b="1" dirty="0">
                  <a:solidFill>
                    <a:schemeClr val="bg1"/>
                  </a:solidFill>
                </a:rPr>
                <a:t> </a:t>
              </a:r>
              <a:r>
                <a:rPr sz="2600" b="1" dirty="0" err="1">
                  <a:solidFill>
                    <a:schemeClr val="bg1"/>
                  </a:solidFill>
                </a:rPr>
                <a:t>Sama</a:t>
              </a:r>
              <a:r>
                <a:rPr sz="2600" b="1" dirty="0">
                  <a:solidFill>
                    <a:schemeClr val="bg1"/>
                  </a:solidFill>
                </a:rPr>
                <a:t> </a:t>
              </a:r>
              <a:r>
                <a:rPr sz="2600" b="1" dirty="0" err="1">
                  <a:solidFill>
                    <a:schemeClr val="bg1"/>
                  </a:solidFill>
                </a:rPr>
                <a:t>Pemerintah</a:t>
              </a:r>
              <a:r>
                <a:rPr sz="2600" b="1" dirty="0">
                  <a:solidFill>
                    <a:schemeClr val="bg1"/>
                  </a:solidFill>
                </a:rPr>
                <a:t> </a:t>
              </a:r>
              <a:r>
                <a:rPr sz="2600" b="1" dirty="0" err="1">
                  <a:solidFill>
                    <a:schemeClr val="bg1"/>
                  </a:solidFill>
                </a:rPr>
                <a:t>dan</a:t>
              </a:r>
              <a:r>
                <a:rPr sz="2600" b="1" dirty="0">
                  <a:solidFill>
                    <a:schemeClr val="bg1"/>
                  </a:solidFill>
                </a:rPr>
                <a:t> </a:t>
              </a:r>
              <a:r>
                <a:rPr sz="2600" b="1" dirty="0" err="1">
                  <a:solidFill>
                    <a:schemeClr val="bg1"/>
                  </a:solidFill>
                </a:rPr>
                <a:t>Masyarakat</a:t>
              </a:r>
              <a:r>
                <a:rPr sz="2600" b="1" dirty="0">
                  <a:solidFill>
                    <a:schemeClr val="bg1"/>
                  </a:solidFill>
                </a:rPr>
                <a:t> </a:t>
              </a:r>
            </a:p>
          </p:txBody>
        </p:sp>
      </p:grpSp>
      <p:sp>
        <p:nvSpPr>
          <p:cNvPr id="2" name="Kotak Teks 1"/>
          <p:cNvSpPr txBox="1"/>
          <p:nvPr/>
        </p:nvSpPr>
        <p:spPr>
          <a:xfrm>
            <a:off x="513882" y="1922949"/>
            <a:ext cx="4515318" cy="2477601"/>
          </a:xfrm>
          <a:prstGeom prst="rect">
            <a:avLst/>
          </a:prstGeom>
          <a:noFill/>
        </p:spPr>
        <p:txBody>
          <a:bodyPr wrap="square" rtlCol="0" anchor="t">
            <a:spAutoFit/>
          </a:bodyPr>
          <a:lstStyle/>
          <a:p>
            <a:pPr>
              <a:spcAft>
                <a:spcPts val="600"/>
              </a:spcAft>
            </a:pPr>
            <a:r>
              <a:rPr lang="en-US" altLang="en-US" sz="2000" b="1" dirty="0" err="1" smtClean="0"/>
              <a:t>Tujuan</a:t>
            </a:r>
            <a:r>
              <a:rPr lang="en-US" altLang="en-US" sz="2000" b="1" dirty="0" smtClean="0"/>
              <a:t> p</a:t>
            </a:r>
            <a:r>
              <a:rPr lang="id-ID" altLang="en-US" sz="2000" b="1" dirty="0" smtClean="0"/>
              <a:t>embagian </a:t>
            </a:r>
            <a:r>
              <a:rPr lang="id-ID" altLang="en-US" sz="2000" b="1" dirty="0"/>
              <a:t>wilayah administratif di </a:t>
            </a:r>
            <a:r>
              <a:rPr lang="id-ID" altLang="en-US" sz="2000" b="1" dirty="0" smtClean="0"/>
              <a:t>Indonesia</a:t>
            </a:r>
            <a:r>
              <a:rPr lang="en-US" altLang="en-US" sz="2000" b="1" dirty="0" smtClean="0"/>
              <a:t>:</a:t>
            </a:r>
          </a:p>
          <a:p>
            <a:pPr marL="285750" indent="-285750">
              <a:spcAft>
                <a:spcPts val="600"/>
              </a:spcAft>
              <a:buFont typeface="Arial" pitchFamily="34" charset="0"/>
              <a:buChar char="•"/>
            </a:pPr>
            <a:r>
              <a:rPr lang="id-ID" altLang="en-US" sz="2000" dirty="0" smtClean="0"/>
              <a:t>mempermudah </a:t>
            </a:r>
            <a:r>
              <a:rPr lang="id-ID" altLang="en-US" sz="2000" dirty="0"/>
              <a:t>proses peningkatan kesejahteraan masyarakat, </a:t>
            </a:r>
            <a:endParaRPr lang="en-US" altLang="en-US" sz="2000" dirty="0" smtClean="0"/>
          </a:p>
          <a:p>
            <a:pPr marL="285750" indent="-285750">
              <a:spcAft>
                <a:spcPts val="600"/>
              </a:spcAft>
              <a:buFont typeface="Arial" pitchFamily="34" charset="0"/>
              <a:buChar char="•"/>
            </a:pPr>
            <a:r>
              <a:rPr lang="id-ID" altLang="en-US" sz="2000" dirty="0" smtClean="0"/>
              <a:t>mempermudah </a:t>
            </a:r>
            <a:r>
              <a:rPr lang="id-ID" altLang="en-US" sz="2000" dirty="0"/>
              <a:t>proses pembangunan hingga ke pelosok, </a:t>
            </a:r>
            <a:endParaRPr lang="en-US" altLang="en-US" sz="2000" dirty="0" smtClean="0"/>
          </a:p>
          <a:p>
            <a:pPr marL="285750" indent="-285750">
              <a:spcAft>
                <a:spcPts val="600"/>
              </a:spcAft>
              <a:buFont typeface="Arial" pitchFamily="34" charset="0"/>
              <a:buChar char="•"/>
            </a:pPr>
            <a:r>
              <a:rPr lang="id-ID" altLang="en-US" sz="2000" dirty="0" smtClean="0"/>
              <a:t>mempermudah </a:t>
            </a:r>
            <a:r>
              <a:rPr lang="id-ID" altLang="en-US" sz="2000" dirty="0"/>
              <a:t>pelayanan masyarakat. </a:t>
            </a:r>
          </a:p>
        </p:txBody>
      </p:sp>
      <p:pic>
        <p:nvPicPr>
          <p:cNvPr id="11" name="Picture 6" descr="D:\Endah\Video ABC\Video IPS 456\contoh\gbr 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0102"/>
          <a:stretch/>
        </p:blipFill>
        <p:spPr bwMode="auto">
          <a:xfrm>
            <a:off x="5715000" y="742950"/>
            <a:ext cx="2487612" cy="46209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750"/>
                            </p:stCondLst>
                            <p:childTnLst>
                              <p:par>
                                <p:cTn id="9" presetID="42" presetClass="entr" presetSubtype="0" fill="hold" nodeType="afterEffect">
                                  <p:stCondLst>
                                    <p:cond delay="25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50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up)">
                                      <p:cBhvr>
                                        <p:cTn id="17" dur="500"/>
                                        <p:tgtEl>
                                          <p:spTgt spid="2">
                                            <p:txEl>
                                              <p:pRg st="0" end="0"/>
                                            </p:txEl>
                                          </p:spTgt>
                                        </p:tgtEl>
                                      </p:cBhvr>
                                    </p:animEffect>
                                  </p:childTnLst>
                                </p:cTn>
                              </p:par>
                            </p:childTnLst>
                          </p:cTn>
                        </p:par>
                        <p:par>
                          <p:cTn id="18" fill="hold">
                            <p:stCondLst>
                              <p:cond delay="3000"/>
                            </p:stCondLst>
                            <p:childTnLst>
                              <p:par>
                                <p:cTn id="19" presetID="22" presetClass="entr" presetSubtype="1" fill="hold" grpId="0" nodeType="afterEffect">
                                  <p:stCondLst>
                                    <p:cond delay="50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wipe(up)">
                                      <p:cBhvr>
                                        <p:cTn id="21" dur="500"/>
                                        <p:tgtEl>
                                          <p:spTgt spid="2">
                                            <p:txEl>
                                              <p:pRg st="1" end="1"/>
                                            </p:txEl>
                                          </p:spTgt>
                                        </p:tgtEl>
                                      </p:cBhvr>
                                    </p:animEffect>
                                  </p:childTnLst>
                                </p:cTn>
                              </p:par>
                            </p:childTnLst>
                          </p:cTn>
                        </p:par>
                        <p:par>
                          <p:cTn id="22" fill="hold">
                            <p:stCondLst>
                              <p:cond delay="4000"/>
                            </p:stCondLst>
                            <p:childTnLst>
                              <p:par>
                                <p:cTn id="23" presetID="22" presetClass="entr" presetSubtype="1" fill="hold" grpId="0" nodeType="afterEffect">
                                  <p:stCondLst>
                                    <p:cond delay="50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up)">
                                      <p:cBhvr>
                                        <p:cTn id="25" dur="500"/>
                                        <p:tgtEl>
                                          <p:spTgt spid="2">
                                            <p:txEl>
                                              <p:pRg st="2" end="2"/>
                                            </p:txEl>
                                          </p:spTgt>
                                        </p:tgtEl>
                                      </p:cBhvr>
                                    </p:animEffect>
                                  </p:childTnLst>
                                </p:cTn>
                              </p:par>
                            </p:childTnLst>
                          </p:cTn>
                        </p:par>
                        <p:par>
                          <p:cTn id="26" fill="hold">
                            <p:stCondLst>
                              <p:cond delay="5000"/>
                            </p:stCondLst>
                            <p:childTnLst>
                              <p:par>
                                <p:cTn id="27" presetID="22" presetClass="entr" presetSubtype="1" fill="hold" grpId="0" nodeType="afterEffect">
                                  <p:stCondLst>
                                    <p:cond delay="50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up)">
                                      <p:cBhvr>
                                        <p:cTn id="2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2548" y="212205"/>
            <a:ext cx="6474460" cy="1477645"/>
            <a:chOff x="4943604" y="2063090"/>
            <a:chExt cx="5575026" cy="1477645"/>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3773" b="57163"/>
            <a:stretch>
              <a:fillRect/>
            </a:stretch>
          </p:blipFill>
          <p:spPr>
            <a:xfrm>
              <a:off x="4943604" y="2063090"/>
              <a:ext cx="5575026" cy="1477645"/>
            </a:xfrm>
            <a:prstGeom prst="rect">
              <a:avLst/>
            </a:prstGeom>
          </p:spPr>
        </p:pic>
        <p:sp>
          <p:nvSpPr>
            <p:cNvPr id="7" name="TextBox 6"/>
            <p:cNvSpPr txBox="1"/>
            <p:nvPr/>
          </p:nvSpPr>
          <p:spPr>
            <a:xfrm>
              <a:off x="5335102" y="2373490"/>
              <a:ext cx="4793122" cy="829945"/>
            </a:xfrm>
            <a:prstGeom prst="rect">
              <a:avLst/>
            </a:prstGeom>
            <a:noFill/>
          </p:spPr>
          <p:txBody>
            <a:bodyPr wrap="square" rtlCol="0">
              <a:spAutoFit/>
            </a:bodyPr>
            <a:lstStyle/>
            <a:p>
              <a:pPr marL="457200" indent="-457200" algn="l">
                <a:buAutoNum type="arabicPeriod"/>
              </a:pPr>
              <a:r>
                <a:rPr sz="2400" b="1" dirty="0" err="1">
                  <a:solidFill>
                    <a:schemeClr val="bg1"/>
                  </a:solidFill>
                </a:rPr>
                <a:t>Kerja</a:t>
              </a:r>
              <a:r>
                <a:rPr sz="2400" b="1" dirty="0">
                  <a:solidFill>
                    <a:schemeClr val="bg1"/>
                  </a:solidFill>
                </a:rPr>
                <a:t> </a:t>
              </a:r>
              <a:r>
                <a:rPr sz="2400" b="1" dirty="0" err="1">
                  <a:solidFill>
                    <a:schemeClr val="bg1"/>
                  </a:solidFill>
                </a:rPr>
                <a:t>Sama</a:t>
              </a:r>
              <a:r>
                <a:rPr sz="2400" b="1" dirty="0">
                  <a:solidFill>
                    <a:schemeClr val="bg1"/>
                  </a:solidFill>
                </a:rPr>
                <a:t> </a:t>
              </a:r>
              <a:r>
                <a:rPr sz="2400" b="1" dirty="0" err="1">
                  <a:solidFill>
                    <a:schemeClr val="bg1"/>
                  </a:solidFill>
                </a:rPr>
                <a:t>Pemerintah</a:t>
              </a:r>
              <a:r>
                <a:rPr sz="2400" b="1" dirty="0">
                  <a:solidFill>
                    <a:schemeClr val="bg1"/>
                  </a:solidFill>
                </a:rPr>
                <a:t> </a:t>
              </a:r>
              <a:r>
                <a:rPr sz="2400" b="1" dirty="0" err="1">
                  <a:solidFill>
                    <a:schemeClr val="bg1"/>
                  </a:solidFill>
                </a:rPr>
                <a:t>dan</a:t>
              </a:r>
              <a:r>
                <a:rPr sz="2400" b="1" dirty="0">
                  <a:solidFill>
                    <a:schemeClr val="bg1"/>
                  </a:solidFill>
                </a:rPr>
                <a:t> </a:t>
              </a:r>
              <a:r>
                <a:rPr sz="2400" b="1" dirty="0" err="1">
                  <a:solidFill>
                    <a:schemeClr val="bg1"/>
                  </a:solidFill>
                </a:rPr>
                <a:t>Masyarakat</a:t>
              </a:r>
              <a:r>
                <a:rPr sz="2400" b="1" dirty="0">
                  <a:solidFill>
                    <a:schemeClr val="bg1"/>
                  </a:solidFill>
                </a:rPr>
                <a:t> di </a:t>
              </a:r>
              <a:r>
                <a:rPr sz="2400" b="1" dirty="0" err="1">
                  <a:solidFill>
                    <a:schemeClr val="bg1"/>
                  </a:solidFill>
                </a:rPr>
                <a:t>Lingkungan</a:t>
              </a:r>
              <a:r>
                <a:rPr sz="2400" b="1" dirty="0">
                  <a:solidFill>
                    <a:schemeClr val="bg1"/>
                  </a:solidFill>
                </a:rPr>
                <a:t> </a:t>
              </a:r>
              <a:r>
                <a:rPr sz="2400" b="1" dirty="0" err="1">
                  <a:solidFill>
                    <a:schemeClr val="bg1"/>
                  </a:solidFill>
                </a:rPr>
                <a:t>Kecamatan</a:t>
              </a:r>
              <a:endParaRPr sz="2400" b="1" dirty="0">
                <a:solidFill>
                  <a:schemeClr val="bg1"/>
                </a:solidFill>
              </a:endParaRP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2" name="Kotak Teks 1"/>
          <p:cNvSpPr txBox="1"/>
          <p:nvPr/>
        </p:nvSpPr>
        <p:spPr>
          <a:xfrm>
            <a:off x="537207" y="1689850"/>
            <a:ext cx="3747135" cy="707886"/>
          </a:xfrm>
          <a:prstGeom prst="rect">
            <a:avLst/>
          </a:prstGeom>
          <a:noFill/>
        </p:spPr>
        <p:txBody>
          <a:bodyPr wrap="square" rtlCol="0" anchor="t">
            <a:spAutoFit/>
          </a:bodyPr>
          <a:lstStyle/>
          <a:p>
            <a:r>
              <a:rPr lang="id-ID" altLang="en-US" sz="2000" dirty="0" smtClean="0"/>
              <a:t>Kecamatan </a:t>
            </a:r>
            <a:r>
              <a:rPr lang="id-ID" altLang="en-US" sz="2000" dirty="0"/>
              <a:t>terdiri atas beberapa wilayah kelurahan atau desa. </a:t>
            </a:r>
          </a:p>
        </p:txBody>
      </p:sp>
      <p:sp>
        <p:nvSpPr>
          <p:cNvPr id="3" name="Rectangle 2"/>
          <p:cNvSpPr/>
          <p:nvPr/>
        </p:nvSpPr>
        <p:spPr>
          <a:xfrm>
            <a:off x="557826" y="2428110"/>
            <a:ext cx="5257800" cy="2031325"/>
          </a:xfrm>
          <a:prstGeom prst="rect">
            <a:avLst/>
          </a:prstGeom>
        </p:spPr>
        <p:txBody>
          <a:bodyPr wrap="square">
            <a:spAutoFit/>
          </a:bodyPr>
          <a:lstStyle/>
          <a:p>
            <a:r>
              <a:rPr lang="id-ID" altLang="en-US" b="1" dirty="0"/>
              <a:t>Fasilitas yang ada di wilayah </a:t>
            </a:r>
            <a:r>
              <a:rPr lang="id-ID" altLang="en-US" b="1" dirty="0" smtClean="0"/>
              <a:t>kecamatan</a:t>
            </a:r>
            <a:r>
              <a:rPr lang="en-US" altLang="en-US" b="1" dirty="0" smtClean="0"/>
              <a:t>:</a:t>
            </a:r>
            <a:endParaRPr lang="id-ID" altLang="en-US" b="1" dirty="0"/>
          </a:p>
          <a:p>
            <a:pPr marL="342900" indent="-342900">
              <a:buFont typeface="+mj-lt"/>
              <a:buAutoNum type="alphaLcPeriod"/>
            </a:pPr>
            <a:r>
              <a:rPr lang="id-ID" altLang="en-US" dirty="0"/>
              <a:t>Jalan antardesa atau antarkelurahan.</a:t>
            </a:r>
          </a:p>
          <a:p>
            <a:pPr marL="342900" indent="-342900">
              <a:buFont typeface="+mj-lt"/>
              <a:buAutoNum type="alphaLcPeriod"/>
            </a:pPr>
            <a:r>
              <a:rPr lang="id-ID" altLang="en-US" dirty="0"/>
              <a:t>Jembatan yang menghubungkan satu desa atau kelurahan dengan desa atau kelurahan lainnya.</a:t>
            </a:r>
          </a:p>
          <a:p>
            <a:pPr marL="342900" indent="-342900">
              <a:buFont typeface="+mj-lt"/>
              <a:buAutoNum type="alphaLcPeriod"/>
            </a:pPr>
            <a:r>
              <a:rPr lang="id-ID" altLang="en-US" dirty="0"/>
              <a:t>Puskesmas yang menyediakan fasilitas kesehatan. </a:t>
            </a:r>
          </a:p>
          <a:p>
            <a:pPr marL="342900" indent="-342900">
              <a:buFont typeface="+mj-lt"/>
              <a:buAutoNum type="alphaLcPeriod"/>
            </a:pPr>
            <a:r>
              <a:rPr lang="id-ID" altLang="en-US" dirty="0"/>
              <a:t>Pasar besar yang biasanya tersedia di wilayah kecamatan</a:t>
            </a:r>
            <a:r>
              <a:rPr lang="id-ID" altLang="en-US" dirty="0" smtClean="0"/>
              <a:t>.</a:t>
            </a:r>
            <a:endParaRPr lang="id-ID" altLang="en-US" dirty="0"/>
          </a:p>
        </p:txBody>
      </p:sp>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119"/>
          <a:stretch/>
        </p:blipFill>
        <p:spPr bwMode="auto">
          <a:xfrm>
            <a:off x="5867400" y="1733550"/>
            <a:ext cx="3962400" cy="2730539"/>
          </a:xfrm>
          <a:prstGeom prst="flowChartOnlineStorag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1" presetClass="entr" presetSubtype="1" fill="hold" nodeType="after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1000"/>
                                        <p:tgtEl>
                                          <p:spTgt spid="11"/>
                                        </p:tgtEl>
                                      </p:cBhvr>
                                    </p:animEffect>
                                  </p:childTnLst>
                                </p:cTn>
                              </p:par>
                            </p:childTnLst>
                          </p:cTn>
                        </p:par>
                        <p:par>
                          <p:cTn id="14" fill="hold">
                            <p:stCondLst>
                              <p:cond delay="2250"/>
                            </p:stCondLst>
                            <p:childTnLst>
                              <p:par>
                                <p:cTn id="15" presetID="53" presetClass="entr" presetSubtype="16" fill="hold" grpId="0" nodeType="afterEffect">
                                  <p:stCondLst>
                                    <p:cond delay="50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3250"/>
                            </p:stCondLst>
                            <p:childTnLst>
                              <p:par>
                                <p:cTn id="21" presetID="22" presetClass="entr" presetSubtype="1" fill="hold" grpId="0" nodeType="afterEffect">
                                  <p:stCondLst>
                                    <p:cond delay="50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up)">
                                      <p:cBhvr>
                                        <p:cTn id="23" dur="500"/>
                                        <p:tgtEl>
                                          <p:spTgt spid="3">
                                            <p:txEl>
                                              <p:pRg st="0" end="0"/>
                                            </p:txEl>
                                          </p:spTgt>
                                        </p:tgtEl>
                                      </p:cBhvr>
                                    </p:animEffect>
                                  </p:childTnLst>
                                </p:cTn>
                              </p:par>
                            </p:childTnLst>
                          </p:cTn>
                        </p:par>
                        <p:par>
                          <p:cTn id="24" fill="hold">
                            <p:stCondLst>
                              <p:cond delay="4250"/>
                            </p:stCondLst>
                            <p:childTnLst>
                              <p:par>
                                <p:cTn id="25" presetID="22" presetClass="entr" presetSubtype="1" fill="hold" grpId="0" nodeType="afterEffect">
                                  <p:stCondLst>
                                    <p:cond delay="50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up)">
                                      <p:cBhvr>
                                        <p:cTn id="27" dur="500"/>
                                        <p:tgtEl>
                                          <p:spTgt spid="3">
                                            <p:txEl>
                                              <p:pRg st="1" end="1"/>
                                            </p:txEl>
                                          </p:spTgt>
                                        </p:tgtEl>
                                      </p:cBhvr>
                                    </p:animEffect>
                                  </p:childTnLst>
                                </p:cTn>
                              </p:par>
                            </p:childTnLst>
                          </p:cTn>
                        </p:par>
                        <p:par>
                          <p:cTn id="28" fill="hold">
                            <p:stCondLst>
                              <p:cond delay="5250"/>
                            </p:stCondLst>
                            <p:childTnLst>
                              <p:par>
                                <p:cTn id="29" presetID="22" presetClass="entr" presetSubtype="1" fill="hold" grpId="0" nodeType="afterEffect">
                                  <p:stCondLst>
                                    <p:cond delay="50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up)">
                                      <p:cBhvr>
                                        <p:cTn id="31" dur="500"/>
                                        <p:tgtEl>
                                          <p:spTgt spid="3">
                                            <p:txEl>
                                              <p:pRg st="2" end="2"/>
                                            </p:txEl>
                                          </p:spTgt>
                                        </p:tgtEl>
                                      </p:cBhvr>
                                    </p:animEffect>
                                  </p:childTnLst>
                                </p:cTn>
                              </p:par>
                            </p:childTnLst>
                          </p:cTn>
                        </p:par>
                        <p:par>
                          <p:cTn id="32" fill="hold">
                            <p:stCondLst>
                              <p:cond delay="6250"/>
                            </p:stCondLst>
                            <p:childTnLst>
                              <p:par>
                                <p:cTn id="33" presetID="22" presetClass="entr" presetSubtype="1" fill="hold" grpId="0" nodeType="afterEffect">
                                  <p:stCondLst>
                                    <p:cond delay="50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up)">
                                      <p:cBhvr>
                                        <p:cTn id="35" dur="500"/>
                                        <p:tgtEl>
                                          <p:spTgt spid="3">
                                            <p:txEl>
                                              <p:pRg st="3" end="3"/>
                                            </p:txEl>
                                          </p:spTgt>
                                        </p:tgtEl>
                                      </p:cBhvr>
                                    </p:animEffect>
                                  </p:childTnLst>
                                </p:cTn>
                              </p:par>
                            </p:childTnLst>
                          </p:cTn>
                        </p:par>
                        <p:par>
                          <p:cTn id="36" fill="hold">
                            <p:stCondLst>
                              <p:cond delay="7250"/>
                            </p:stCondLst>
                            <p:childTnLst>
                              <p:par>
                                <p:cTn id="37" presetID="22" presetClass="entr" presetSubtype="1" fill="hold" grpId="0" nodeType="afterEffect">
                                  <p:stCondLst>
                                    <p:cond delay="50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up)">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sp>
        <p:nvSpPr>
          <p:cNvPr id="2" name="Kotak Teks 1"/>
          <p:cNvSpPr txBox="1"/>
          <p:nvPr/>
        </p:nvSpPr>
        <p:spPr>
          <a:xfrm>
            <a:off x="76201" y="539175"/>
            <a:ext cx="5638799" cy="584775"/>
          </a:xfrm>
          <a:prstGeom prst="rect">
            <a:avLst/>
          </a:prstGeom>
          <a:noFill/>
        </p:spPr>
        <p:txBody>
          <a:bodyPr wrap="square" rtlCol="0" anchor="t">
            <a:spAutoFit/>
          </a:bodyPr>
          <a:lstStyle/>
          <a:p>
            <a:pPr marL="342900" indent="-342900"/>
            <a:r>
              <a:rPr lang="en-US" altLang="en-US" sz="1600" b="1" dirty="0" smtClean="0">
                <a:sym typeface="+mn-ea"/>
              </a:rPr>
              <a:t>	K</a:t>
            </a:r>
            <a:r>
              <a:rPr lang="id-ID" altLang="en-US" sz="1600" b="1" dirty="0" smtClean="0">
                <a:sym typeface="+mn-ea"/>
              </a:rPr>
              <a:t>erja </a:t>
            </a:r>
            <a:r>
              <a:rPr lang="id-ID" altLang="en-US" sz="1600" b="1" dirty="0">
                <a:sym typeface="+mn-ea"/>
              </a:rPr>
              <a:t>sama yang dapat dilakukan pemerintah dan warga masyarakat yang tinggal di wilayah </a:t>
            </a:r>
            <a:r>
              <a:rPr lang="id-ID" altLang="en-US" sz="1600" b="1" dirty="0" smtClean="0">
                <a:sym typeface="+mn-ea"/>
              </a:rPr>
              <a:t>kecamatan</a:t>
            </a:r>
            <a:r>
              <a:rPr lang="en-US" altLang="en-US" sz="1600" b="1" dirty="0" smtClean="0">
                <a:sym typeface="+mn-ea"/>
              </a:rPr>
              <a:t>:</a:t>
            </a:r>
            <a:endParaRPr lang="id-ID" altLang="en-US" sz="1600" b="1" dirty="0"/>
          </a:p>
        </p:txBody>
      </p:sp>
      <p:sp>
        <p:nvSpPr>
          <p:cNvPr id="6" name="Kotak Teks 5"/>
          <p:cNvSpPr txBox="1"/>
          <p:nvPr/>
        </p:nvSpPr>
        <p:spPr>
          <a:xfrm>
            <a:off x="410028" y="1123950"/>
            <a:ext cx="5638800" cy="3293209"/>
          </a:xfrm>
          <a:prstGeom prst="rect">
            <a:avLst/>
          </a:prstGeom>
          <a:noFill/>
        </p:spPr>
        <p:txBody>
          <a:bodyPr wrap="square" rtlCol="0" anchor="t">
            <a:spAutoFit/>
          </a:bodyPr>
          <a:lstStyle/>
          <a:p>
            <a:pPr marL="342900" indent="-342900">
              <a:buFont typeface="+mj-lt"/>
              <a:buAutoNum type="alphaLcPeriod"/>
            </a:pPr>
            <a:r>
              <a:rPr lang="id-ID" altLang="en-US" sz="1600" dirty="0"/>
              <a:t>Pemerintah kecamatan menyiapkan anggaran untuk memperbaiki jalan dan jembatan. Warga mengawasi jalannya perbaikan jalan atau jembatan tersebut. </a:t>
            </a:r>
          </a:p>
          <a:p>
            <a:pPr marL="342900" indent="-342900">
              <a:buFont typeface="+mj-lt"/>
              <a:buAutoNum type="alphaLcPeriod"/>
            </a:pPr>
            <a:r>
              <a:rPr lang="id-ID" altLang="en-US" sz="1600" dirty="0"/>
              <a:t>Menjaga kebersihan pasar saat sedang berbelanja. </a:t>
            </a:r>
          </a:p>
          <a:p>
            <a:pPr marL="342900" indent="-342900">
              <a:buFont typeface="+mj-lt"/>
              <a:buAutoNum type="alphaLcPeriod"/>
            </a:pPr>
            <a:r>
              <a:rPr lang="id-ID" altLang="en-US" sz="1600" dirty="0"/>
              <a:t>Warga saling mengingatkan untuk menjaga kebersihan lingkungan di wilayah kecamatan. </a:t>
            </a:r>
          </a:p>
          <a:p>
            <a:pPr marL="342900" indent="-342900">
              <a:buFont typeface="+mj-lt"/>
              <a:buAutoNum type="alphaLcPeriod"/>
            </a:pPr>
            <a:r>
              <a:rPr lang="id-ID" altLang="en-US" sz="1600" dirty="0"/>
              <a:t>Pemerintah menyediakan fasilitas puskesmas. Warga bekerja sama menjaga fasilitas tersebut dengan tidak mengotorinya.</a:t>
            </a:r>
          </a:p>
          <a:p>
            <a:pPr marL="342900" indent="-342900">
              <a:buFont typeface="+mj-lt"/>
              <a:buAutoNum type="alphaLcPeriod"/>
            </a:pPr>
            <a:r>
              <a:rPr lang="en-US" altLang="en-US" sz="1600" dirty="0" err="1" smtClean="0"/>
              <a:t>Merawat</a:t>
            </a:r>
            <a:r>
              <a:rPr lang="en-US" altLang="en-US" sz="1600" dirty="0" smtClean="0"/>
              <a:t> s</a:t>
            </a:r>
            <a:r>
              <a:rPr lang="id-ID" altLang="en-US" sz="1600" dirty="0" smtClean="0"/>
              <a:t>ekolah-sekolah </a:t>
            </a:r>
            <a:r>
              <a:rPr lang="id-ID" altLang="en-US" sz="1600" dirty="0"/>
              <a:t>yang dibangun oleh pemerintah di wilayah kecamatan </a:t>
            </a:r>
            <a:r>
              <a:rPr lang="id-ID" altLang="en-US" sz="1600" dirty="0" smtClean="0"/>
              <a:t>dengan </a:t>
            </a:r>
            <a:r>
              <a:rPr lang="id-ID" altLang="en-US" sz="1600" dirty="0"/>
              <a:t>baik. </a:t>
            </a:r>
            <a:endParaRPr lang="en-US" altLang="en-US" sz="1600" dirty="0" smtClean="0"/>
          </a:p>
          <a:p>
            <a:pPr marL="342900" indent="-342900">
              <a:buFont typeface="+mj-lt"/>
              <a:buAutoNum type="alphaLcPeriod"/>
            </a:pPr>
            <a:r>
              <a:rPr lang="id-ID" altLang="en-US" sz="1600" dirty="0" smtClean="0"/>
              <a:t>Pemerintah memberikan </a:t>
            </a:r>
            <a:r>
              <a:rPr lang="id-ID" altLang="en-US" sz="1600" dirty="0"/>
              <a:t>bibit gratis agar masyarakat mau bersama-sama melakukan penghijauan pada wilayah tempat tinggalnya.</a:t>
            </a: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69" r="32540"/>
          <a:stretch/>
        </p:blipFill>
        <p:spPr bwMode="auto">
          <a:xfrm>
            <a:off x="6096000" y="1352550"/>
            <a:ext cx="2801471" cy="2160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22" presetClass="entr" presetSubtype="1"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2250"/>
                            </p:stCondLst>
                            <p:childTnLst>
                              <p:par>
                                <p:cTn id="15" presetID="22" presetClass="entr" presetSubtype="1" fill="hold" grpId="0" nodeType="afterEffect">
                                  <p:stCondLst>
                                    <p:cond delay="50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up)">
                                      <p:cBhvr>
                                        <p:cTn id="17" dur="500"/>
                                        <p:tgtEl>
                                          <p:spTgt spid="6">
                                            <p:txEl>
                                              <p:pRg st="0" end="0"/>
                                            </p:txEl>
                                          </p:spTgt>
                                        </p:tgtEl>
                                      </p:cBhvr>
                                    </p:animEffect>
                                  </p:childTnLst>
                                </p:cTn>
                              </p:par>
                            </p:childTnLst>
                          </p:cTn>
                        </p:par>
                        <p:par>
                          <p:cTn id="18" fill="hold">
                            <p:stCondLst>
                              <p:cond delay="3250"/>
                            </p:stCondLst>
                            <p:childTnLst>
                              <p:par>
                                <p:cTn id="19" presetID="22" presetClass="entr" presetSubtype="1" fill="hold" grpId="0" nodeType="afterEffect">
                                  <p:stCondLst>
                                    <p:cond delay="50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par>
                          <p:cTn id="22" fill="hold">
                            <p:stCondLst>
                              <p:cond delay="4250"/>
                            </p:stCondLst>
                            <p:childTnLst>
                              <p:par>
                                <p:cTn id="23" presetID="22" presetClass="entr" presetSubtype="1" fill="hold" grpId="0" nodeType="afterEffect">
                                  <p:stCondLst>
                                    <p:cond delay="50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up)">
                                      <p:cBhvr>
                                        <p:cTn id="25" dur="500"/>
                                        <p:tgtEl>
                                          <p:spTgt spid="6">
                                            <p:txEl>
                                              <p:pRg st="2" end="2"/>
                                            </p:txEl>
                                          </p:spTgt>
                                        </p:tgtEl>
                                      </p:cBhvr>
                                    </p:animEffect>
                                  </p:childTnLst>
                                </p:cTn>
                              </p:par>
                            </p:childTnLst>
                          </p:cTn>
                        </p:par>
                        <p:par>
                          <p:cTn id="26" fill="hold">
                            <p:stCondLst>
                              <p:cond delay="5250"/>
                            </p:stCondLst>
                            <p:childTnLst>
                              <p:par>
                                <p:cTn id="27" presetID="22" presetClass="entr" presetSubtype="1" fill="hold" grpId="0" nodeType="afterEffect">
                                  <p:stCondLst>
                                    <p:cond delay="50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wipe(up)">
                                      <p:cBhvr>
                                        <p:cTn id="29" dur="500"/>
                                        <p:tgtEl>
                                          <p:spTgt spid="6">
                                            <p:txEl>
                                              <p:pRg st="3" end="3"/>
                                            </p:txEl>
                                          </p:spTgt>
                                        </p:tgtEl>
                                      </p:cBhvr>
                                    </p:animEffect>
                                  </p:childTnLst>
                                </p:cTn>
                              </p:par>
                            </p:childTnLst>
                          </p:cTn>
                        </p:par>
                        <p:par>
                          <p:cTn id="30" fill="hold">
                            <p:stCondLst>
                              <p:cond delay="6250"/>
                            </p:stCondLst>
                            <p:childTnLst>
                              <p:par>
                                <p:cTn id="31" presetID="22" presetClass="entr" presetSubtype="1" fill="hold" grpId="0" nodeType="afterEffect">
                                  <p:stCondLst>
                                    <p:cond delay="50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wipe(up)">
                                      <p:cBhvr>
                                        <p:cTn id="33" dur="500"/>
                                        <p:tgtEl>
                                          <p:spTgt spid="6">
                                            <p:txEl>
                                              <p:pRg st="4" end="4"/>
                                            </p:txEl>
                                          </p:spTgt>
                                        </p:tgtEl>
                                      </p:cBhvr>
                                    </p:animEffect>
                                  </p:childTnLst>
                                </p:cTn>
                              </p:par>
                            </p:childTnLst>
                          </p:cTn>
                        </p:par>
                        <p:par>
                          <p:cTn id="34" fill="hold">
                            <p:stCondLst>
                              <p:cond delay="7250"/>
                            </p:stCondLst>
                            <p:childTnLst>
                              <p:par>
                                <p:cTn id="35" presetID="22" presetClass="entr" presetSubtype="1" fill="hold" grpId="0" nodeType="afterEffect">
                                  <p:stCondLst>
                                    <p:cond delay="50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ipe(up)">
                                      <p:cBhvr>
                                        <p:cTn id="3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85227"/>
            <a:ext cx="7467600" cy="1497330"/>
            <a:chOff x="3854400" y="1814543"/>
            <a:chExt cx="12630579" cy="149733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3053" b="37883"/>
            <a:stretch>
              <a:fillRect/>
            </a:stretch>
          </p:blipFill>
          <p:spPr>
            <a:xfrm>
              <a:off x="3854400" y="1814543"/>
              <a:ext cx="12630579" cy="1497330"/>
            </a:xfrm>
            <a:prstGeom prst="rect">
              <a:avLst/>
            </a:prstGeom>
          </p:spPr>
        </p:pic>
        <p:sp>
          <p:nvSpPr>
            <p:cNvPr id="4" name="TextBox 3"/>
            <p:cNvSpPr txBox="1"/>
            <p:nvPr/>
          </p:nvSpPr>
          <p:spPr>
            <a:xfrm>
              <a:off x="5224687" y="2099521"/>
              <a:ext cx="9842574" cy="829945"/>
            </a:xfrm>
            <a:prstGeom prst="rect">
              <a:avLst/>
            </a:prstGeom>
            <a:noFill/>
          </p:spPr>
          <p:txBody>
            <a:bodyPr wrap="square" rtlCol="0">
              <a:spAutoFit/>
            </a:bodyPr>
            <a:lstStyle/>
            <a:p>
              <a:pPr marL="457200" indent="-457200">
                <a:buFont typeface="+mj-lt"/>
                <a:buAutoNum type="arabicPeriod" startAt="2"/>
              </a:pPr>
              <a:r>
                <a:rPr lang="fi-FI" sz="2400" b="1" dirty="0">
                  <a:solidFill>
                    <a:schemeClr val="bg1"/>
                  </a:solidFill>
                </a:rPr>
                <a:t>Kerja Sama Pemerintah dan Masyarakat di Lingkungan Kelurahan dan Desa</a:t>
              </a:r>
            </a:p>
          </p:txBody>
        </p:sp>
      </p:grpSp>
      <p:grpSp>
        <p:nvGrpSpPr>
          <p:cNvPr id="5" name="Group 4"/>
          <p:cNvGrpSpPr/>
          <p:nvPr/>
        </p:nvGrpSpPr>
        <p:grpSpPr>
          <a:xfrm>
            <a:off x="152400" y="1611192"/>
            <a:ext cx="6553200" cy="2332158"/>
            <a:chOff x="152400" y="1611192"/>
            <a:chExt cx="6553200" cy="2332158"/>
          </a:xfrm>
        </p:grpSpPr>
        <p:pic>
          <p:nvPicPr>
            <p:cNvPr id="8" name="Picture 2" descr="D:\Endah\Video ABC\Video IPS 456\contoh\speech-bubbles-5312141_192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945" r="15808" b="73380"/>
            <a:stretch/>
          </p:blipFill>
          <p:spPr bwMode="auto">
            <a:xfrm flipH="1">
              <a:off x="152400" y="1611192"/>
              <a:ext cx="6553200" cy="2332158"/>
            </a:xfrm>
            <a:prstGeom prst="rect">
              <a:avLst/>
            </a:prstGeom>
            <a:noFill/>
            <a:extLst>
              <a:ext uri="{909E8E84-426E-40DD-AFC4-6F175D3DCCD1}">
                <a14:hiddenFill xmlns:a14="http://schemas.microsoft.com/office/drawing/2010/main">
                  <a:solidFill>
                    <a:srgbClr val="FFFFFF"/>
                  </a:solidFill>
                </a14:hiddenFill>
              </a:ext>
            </a:extLst>
          </p:spPr>
        </p:pic>
        <p:sp>
          <p:nvSpPr>
            <p:cNvPr id="6" name="Kotak Teks 5"/>
            <p:cNvSpPr txBox="1"/>
            <p:nvPr/>
          </p:nvSpPr>
          <p:spPr>
            <a:xfrm>
              <a:off x="852714" y="2209621"/>
              <a:ext cx="4697413" cy="1200329"/>
            </a:xfrm>
            <a:prstGeom prst="rect">
              <a:avLst/>
            </a:prstGeom>
            <a:noFill/>
          </p:spPr>
          <p:txBody>
            <a:bodyPr wrap="square" rtlCol="0" anchor="t">
              <a:spAutoFit/>
            </a:bodyPr>
            <a:lstStyle/>
            <a:p>
              <a:pPr algn="ctr"/>
              <a:r>
                <a:rPr lang="id-ID" altLang="en-US" sz="2400" dirty="0">
                  <a:solidFill>
                    <a:schemeClr val="bg1"/>
                  </a:solidFill>
                </a:rPr>
                <a:t>Wilayah kelurahan dan desa merupakan lingkup </a:t>
              </a:r>
              <a:r>
                <a:rPr lang="id-ID" altLang="en-US" sz="2400" dirty="0" smtClean="0">
                  <a:solidFill>
                    <a:schemeClr val="bg1"/>
                  </a:solidFill>
                </a:rPr>
                <a:t>wilayah </a:t>
              </a:r>
              <a:r>
                <a:rPr lang="id-ID" altLang="en-US" sz="2400" dirty="0">
                  <a:solidFill>
                    <a:schemeClr val="bg1"/>
                  </a:solidFill>
                </a:rPr>
                <a:t>yang lebih kecil dari kecamatan. </a:t>
              </a:r>
            </a:p>
          </p:txBody>
        </p:sp>
      </p:grpSp>
      <p:pic>
        <p:nvPicPr>
          <p:cNvPr id="7" name="Picture 6" descr="D:\Endah\Video ABC\Video IPS 456\contoh\gbr 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202" r="31462"/>
          <a:stretch/>
        </p:blipFill>
        <p:spPr bwMode="auto">
          <a:xfrm>
            <a:off x="5867400" y="1352550"/>
            <a:ext cx="2786743" cy="43799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otak Teks 1"/>
          <p:cNvSpPr txBox="1"/>
          <p:nvPr/>
        </p:nvSpPr>
        <p:spPr>
          <a:xfrm>
            <a:off x="533400" y="956129"/>
            <a:ext cx="4532358" cy="3400931"/>
          </a:xfrm>
          <a:prstGeom prst="rect">
            <a:avLst/>
          </a:prstGeom>
          <a:noFill/>
        </p:spPr>
        <p:txBody>
          <a:bodyPr wrap="square" rtlCol="0" anchor="t">
            <a:spAutoFit/>
          </a:bodyPr>
          <a:lstStyle/>
          <a:p>
            <a:pPr>
              <a:spcAft>
                <a:spcPts val="600"/>
              </a:spcAft>
            </a:pPr>
            <a:r>
              <a:rPr lang="id-ID" altLang="en-US" sz="2000" b="1" dirty="0"/>
              <a:t>Fasilitas yang ada di wilayah kelurahan dan </a:t>
            </a:r>
            <a:r>
              <a:rPr lang="en-US" altLang="en-US" sz="2000" b="1" dirty="0" smtClean="0"/>
              <a:t>d</a:t>
            </a:r>
            <a:r>
              <a:rPr lang="id-ID" altLang="en-US" sz="2000" b="1" dirty="0" smtClean="0"/>
              <a:t>esa</a:t>
            </a:r>
            <a:r>
              <a:rPr lang="en-US" altLang="en-US" sz="2000" b="1" dirty="0" smtClean="0"/>
              <a:t>:</a:t>
            </a:r>
            <a:r>
              <a:rPr lang="id-ID" altLang="en-US" sz="2000" b="1" dirty="0" smtClean="0"/>
              <a:t> </a:t>
            </a:r>
            <a:endParaRPr lang="id-ID" altLang="en-US" sz="2000" b="1" dirty="0"/>
          </a:p>
          <a:p>
            <a:pPr marL="342900" indent="-342900">
              <a:spcAft>
                <a:spcPts val="600"/>
              </a:spcAft>
              <a:buFont typeface="+mj-lt"/>
              <a:buAutoNum type="alphaLcPeriod"/>
            </a:pPr>
            <a:r>
              <a:rPr lang="id-ID" altLang="en-US" sz="2000" dirty="0"/>
              <a:t>Jalan desa atau kelurahan yang biasanya berukuran lebih kecil dari jalan di wilayah kecamatan. </a:t>
            </a:r>
          </a:p>
          <a:p>
            <a:pPr marL="342900" indent="-342900">
              <a:spcAft>
                <a:spcPts val="600"/>
              </a:spcAft>
              <a:buFont typeface="+mj-lt"/>
              <a:buAutoNum type="alphaLcPeriod"/>
            </a:pPr>
            <a:r>
              <a:rPr lang="id-ID" altLang="en-US" sz="2000" dirty="0"/>
              <a:t>Jembatan yang terdapat di dalam wilayah desa atau kelurahan (biasanya sederhana dan terbuat dari kayu). </a:t>
            </a:r>
          </a:p>
          <a:p>
            <a:pPr marL="342900" indent="-342900">
              <a:spcAft>
                <a:spcPts val="600"/>
              </a:spcAft>
              <a:buFont typeface="+mj-lt"/>
              <a:buAutoNum type="alphaLcPeriod"/>
            </a:pPr>
            <a:r>
              <a:rPr lang="id-ID" altLang="en-US" sz="2000" dirty="0"/>
              <a:t>Posyandu yang menyediakan fasilitas kesehatan.</a:t>
            </a:r>
          </a:p>
        </p:txBody>
      </p:sp>
      <p:pic>
        <p:nvPicPr>
          <p:cNvPr id="3" name="Gambar 2"/>
          <p:cNvPicPr>
            <a:picLocks noChangeAspect="1"/>
          </p:cNvPicPr>
          <p:nvPr/>
        </p:nvPicPr>
        <p:blipFill>
          <a:blip r:embed="rId2"/>
          <a:stretch>
            <a:fillRect/>
          </a:stretch>
        </p:blipFill>
        <p:spPr>
          <a:xfrm>
            <a:off x="5334000" y="1529015"/>
            <a:ext cx="3590595"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up)">
                                      <p:cBhvr>
                                        <p:cTn id="13" dur="500"/>
                                        <p:tgtEl>
                                          <p:spTgt spid="2">
                                            <p:txEl>
                                              <p:pRg st="0" end="0"/>
                                            </p:txEl>
                                          </p:spTgt>
                                        </p:tgtEl>
                                      </p:cBhvr>
                                    </p:animEffect>
                                  </p:childTnLst>
                                </p:cTn>
                              </p:par>
                            </p:childTnLst>
                          </p:cTn>
                        </p:par>
                        <p:par>
                          <p:cTn id="14" fill="hold">
                            <p:stCondLst>
                              <p:cond delay="2000"/>
                            </p:stCondLst>
                            <p:childTnLst>
                              <p:par>
                                <p:cTn id="15" presetID="22" presetClass="entr" presetSubtype="1" fill="hold" grpId="0" nodeType="afterEffect">
                                  <p:stCondLst>
                                    <p:cond delay="50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up)">
                                      <p:cBhvr>
                                        <p:cTn id="17" dur="500"/>
                                        <p:tgtEl>
                                          <p:spTgt spid="2">
                                            <p:txEl>
                                              <p:pRg st="1" end="1"/>
                                            </p:txEl>
                                          </p:spTgt>
                                        </p:tgtEl>
                                      </p:cBhvr>
                                    </p:animEffect>
                                  </p:childTnLst>
                                </p:cTn>
                              </p:par>
                            </p:childTnLst>
                          </p:cTn>
                        </p:par>
                        <p:par>
                          <p:cTn id="18" fill="hold">
                            <p:stCondLst>
                              <p:cond delay="3000"/>
                            </p:stCondLst>
                            <p:childTnLst>
                              <p:par>
                                <p:cTn id="19" presetID="22" presetClass="entr" presetSubtype="1" fill="hold" grpId="0" nodeType="afterEffect">
                                  <p:stCondLst>
                                    <p:cond delay="50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up)">
                                      <p:cBhvr>
                                        <p:cTn id="21" dur="500"/>
                                        <p:tgtEl>
                                          <p:spTgt spid="2">
                                            <p:txEl>
                                              <p:pRg st="2" end="2"/>
                                            </p:txEl>
                                          </p:spTgt>
                                        </p:tgtEl>
                                      </p:cBhvr>
                                    </p:animEffect>
                                  </p:childTnLst>
                                </p:cTn>
                              </p:par>
                            </p:childTnLst>
                          </p:cTn>
                        </p:par>
                        <p:par>
                          <p:cTn id="22" fill="hold">
                            <p:stCondLst>
                              <p:cond delay="4000"/>
                            </p:stCondLst>
                            <p:childTnLst>
                              <p:par>
                                <p:cTn id="23" presetID="22" presetClass="entr" presetSubtype="1" fill="hold" grpId="0" nodeType="afterEffect">
                                  <p:stCondLst>
                                    <p:cond delay="50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up)">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otak Teks 1"/>
          <p:cNvSpPr txBox="1"/>
          <p:nvPr/>
        </p:nvSpPr>
        <p:spPr>
          <a:xfrm>
            <a:off x="457201" y="534233"/>
            <a:ext cx="4419599" cy="4247317"/>
          </a:xfrm>
          <a:prstGeom prst="rect">
            <a:avLst/>
          </a:prstGeom>
          <a:noFill/>
        </p:spPr>
        <p:txBody>
          <a:bodyPr wrap="square" rtlCol="0" anchor="t">
            <a:spAutoFit/>
          </a:bodyPr>
          <a:lstStyle/>
          <a:p>
            <a:r>
              <a:rPr lang="id-ID" altLang="en-US" dirty="0" smtClean="0"/>
              <a:t>Kerja </a:t>
            </a:r>
            <a:r>
              <a:rPr lang="id-ID" altLang="en-US" dirty="0"/>
              <a:t>sama </a:t>
            </a:r>
            <a:r>
              <a:rPr lang="id-ID" altLang="en-US" dirty="0" smtClean="0"/>
              <a:t>antara </a:t>
            </a:r>
            <a:r>
              <a:rPr lang="id-ID" altLang="en-US" dirty="0">
                <a:sym typeface="+mn-ea"/>
              </a:rPr>
              <a:t>pemerintah setempat dan warga masyarakat untuk menjaga fasilitas-fasilitas </a:t>
            </a:r>
            <a:r>
              <a:rPr lang="en-US" altLang="en-US" dirty="0" smtClean="0">
                <a:sym typeface="+mn-ea"/>
              </a:rPr>
              <a:t>di </a:t>
            </a:r>
            <a:r>
              <a:rPr lang="en-US" altLang="en-US" dirty="0" err="1" smtClean="0">
                <a:sym typeface="+mn-ea"/>
              </a:rPr>
              <a:t>kelurahan</a:t>
            </a:r>
            <a:r>
              <a:rPr lang="en-US" altLang="en-US" dirty="0" smtClean="0">
                <a:sym typeface="+mn-ea"/>
              </a:rPr>
              <a:t> </a:t>
            </a:r>
            <a:r>
              <a:rPr lang="en-US" altLang="en-US" dirty="0" err="1" smtClean="0">
                <a:sym typeface="+mn-ea"/>
              </a:rPr>
              <a:t>dan</a:t>
            </a:r>
            <a:r>
              <a:rPr lang="en-US" altLang="en-US" dirty="0" smtClean="0">
                <a:sym typeface="+mn-ea"/>
              </a:rPr>
              <a:t> </a:t>
            </a:r>
            <a:r>
              <a:rPr lang="en-US" altLang="en-US" dirty="0" err="1" smtClean="0">
                <a:sym typeface="+mn-ea"/>
              </a:rPr>
              <a:t>desa</a:t>
            </a:r>
            <a:r>
              <a:rPr lang="en-US" altLang="en-US" dirty="0" smtClean="0">
                <a:sym typeface="+mn-ea"/>
              </a:rPr>
              <a:t>.</a:t>
            </a:r>
            <a:endParaRPr lang="id-ID" altLang="en-US" dirty="0"/>
          </a:p>
          <a:p>
            <a:pPr marL="342900" indent="-342900">
              <a:buFont typeface="+mj-lt"/>
              <a:buAutoNum type="alphaLcPeriod"/>
            </a:pPr>
            <a:r>
              <a:rPr lang="id-ID" altLang="en-US" dirty="0"/>
              <a:t>Turut serta dalam kegiatan pemilihan kepala desa. </a:t>
            </a:r>
          </a:p>
          <a:p>
            <a:pPr marL="342900" indent="-342900">
              <a:buFont typeface="+mj-lt"/>
              <a:buAutoNum type="alphaLcPeriod"/>
            </a:pPr>
            <a:r>
              <a:rPr lang="id-ID" altLang="en-US" dirty="0"/>
              <a:t>Menjaga kebersihan kantor kelurahan atau kantor desa.</a:t>
            </a:r>
          </a:p>
          <a:p>
            <a:pPr marL="342900" indent="-342900">
              <a:buFont typeface="+mj-lt"/>
              <a:buAutoNum type="alphaLcPeriod"/>
            </a:pPr>
            <a:r>
              <a:rPr lang="id-ID" altLang="en-US" dirty="0"/>
              <a:t>Bekerja sama mengatur tata kelola sampah. Misalnya, dengan mengumpulkan dana untuk pengelolaan sampah.</a:t>
            </a:r>
          </a:p>
          <a:p>
            <a:pPr marL="342900" indent="-342900">
              <a:buFont typeface="+mj-lt"/>
              <a:buAutoNum type="alphaLcPeriod"/>
            </a:pPr>
            <a:r>
              <a:rPr lang="id-ID" altLang="en-US" dirty="0"/>
              <a:t>Menjaga keamanan desa atau kelurahan dengan melakukan siskamling (sistem keamanan lingkungan) secara bergilir.</a:t>
            </a:r>
          </a:p>
          <a:p>
            <a:pPr marL="342900" indent="-342900"/>
            <a:endParaRPr lang="id-ID" altLang="en-US" dirty="0"/>
          </a:p>
        </p:txBody>
      </p:sp>
      <p:pic>
        <p:nvPicPr>
          <p:cNvPr id="3" name="Gambar 2"/>
          <p:cNvPicPr>
            <a:picLocks noChangeAspect="1"/>
          </p:cNvPicPr>
          <p:nvPr/>
        </p:nvPicPr>
        <p:blipFill rotWithShape="1">
          <a:blip r:embed="rId2"/>
          <a:srcRect r="32720"/>
          <a:stretch/>
        </p:blipFill>
        <p:spPr>
          <a:xfrm>
            <a:off x="4876800" y="1352550"/>
            <a:ext cx="4251363" cy="2838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500"/>
                                        <p:tgtEl>
                                          <p:spTgt spid="2">
                                            <p:txEl>
                                              <p:pRg st="0" end="0"/>
                                            </p:txEl>
                                          </p:spTgt>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up)">
                                      <p:cBhvr>
                                        <p:cTn id="15" dur="500"/>
                                        <p:tgtEl>
                                          <p:spTgt spid="2">
                                            <p:txEl>
                                              <p:pRg st="1" end="1"/>
                                            </p:txEl>
                                          </p:spTgt>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up)">
                                      <p:cBhvr>
                                        <p:cTn id="19" dur="500"/>
                                        <p:tgtEl>
                                          <p:spTgt spid="2">
                                            <p:txEl>
                                              <p:pRg st="2" end="2"/>
                                            </p:txEl>
                                          </p:spTgt>
                                        </p:tgtEl>
                                      </p:cBhvr>
                                    </p:animEffect>
                                  </p:childTnLst>
                                </p:cTn>
                              </p:par>
                            </p:childTnLst>
                          </p:cTn>
                        </p:par>
                        <p:par>
                          <p:cTn id="20" fill="hold">
                            <p:stCondLst>
                              <p:cond delay="2500"/>
                            </p:stCondLst>
                            <p:childTnLst>
                              <p:par>
                                <p:cTn id="21" presetID="22" presetClass="entr" presetSubtype="1"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up)">
                                      <p:cBhvr>
                                        <p:cTn id="23" dur="500"/>
                                        <p:tgtEl>
                                          <p:spTgt spid="2">
                                            <p:txEl>
                                              <p:pRg st="3" end="3"/>
                                            </p:txEl>
                                          </p:spTgt>
                                        </p:tgtEl>
                                      </p:cBhvr>
                                    </p:animEffect>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ndah\Buku Kurikulum 2021\ESPS\Gambar ilustrator luar\ESPS PPKN 4\tambahan arif (belum diklaim)\IMG_4044.jpg.tif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1473200"/>
            <a:ext cx="4850376" cy="3429000"/>
          </a:xfrm>
          <a:prstGeom prst="rect">
            <a:avLst/>
          </a:prstGeom>
          <a:noFill/>
          <a:extLst>
            <a:ext uri="{909E8E84-426E-40DD-AFC4-6F175D3DCCD1}">
              <a14:hiddenFill xmlns:a14="http://schemas.microsoft.com/office/drawing/2010/main">
                <a:solidFill>
                  <a:srgbClr val="FFFFFF"/>
                </a:solidFill>
              </a14:hiddenFill>
            </a:ext>
          </a:extLst>
        </p:spPr>
      </p:pic>
      <p:sp>
        <p:nvSpPr>
          <p:cNvPr id="10" name="Isosceles Triangle 9"/>
          <p:cNvSpPr/>
          <p:nvPr/>
        </p:nvSpPr>
        <p:spPr>
          <a:xfrm rot="3600000">
            <a:off x="3118103" y="1603115"/>
            <a:ext cx="451341" cy="38908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grpSp>
        <p:nvGrpSpPr>
          <p:cNvPr id="7" name="Group 2"/>
          <p:cNvGrpSpPr/>
          <p:nvPr/>
        </p:nvGrpSpPr>
        <p:grpSpPr bwMode="auto">
          <a:xfrm>
            <a:off x="304799" y="148589"/>
            <a:ext cx="6618605" cy="1471295"/>
            <a:chOff x="457198" y="-116978"/>
            <a:chExt cx="6618323" cy="1470798"/>
          </a:xfrm>
        </p:grpSpPr>
        <p:sp>
          <p:nvSpPr>
            <p:cNvPr id="8" name="Rectangle 15"/>
            <p:cNvSpPr>
              <a:spLocks noChangeArrowheads="1"/>
            </p:cNvSpPr>
            <p:nvPr/>
          </p:nvSpPr>
          <p:spPr bwMode="auto">
            <a:xfrm>
              <a:off x="457198" y="401007"/>
              <a:ext cx="6618323" cy="9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d-ID" sz="2800" b="1">
                  <a:sym typeface="+mn-ea"/>
                </a:rPr>
                <a:t>PER</a:t>
              </a:r>
              <a:r>
                <a:rPr sz="2800" b="1">
                  <a:sym typeface="+mn-ea"/>
                </a:rPr>
                <a:t>S</a:t>
              </a:r>
              <a:r>
                <a:rPr lang="id-ID" sz="2800" b="1">
                  <a:sym typeface="+mn-ea"/>
                </a:rPr>
                <a:t>ATUAN DAN KE</a:t>
              </a:r>
              <a:r>
                <a:rPr sz="2800" b="1">
                  <a:sym typeface="+mn-ea"/>
                </a:rPr>
                <a:t>S</a:t>
              </a:r>
              <a:r>
                <a:rPr lang="id-ID" sz="2800" b="1">
                  <a:sym typeface="+mn-ea"/>
                </a:rPr>
                <a:t>ATUAN DI LINGKUP KECAMATAN, KELURAHAN, DAN DE</a:t>
              </a:r>
              <a:r>
                <a:rPr sz="2800" b="1">
                  <a:sym typeface="+mn-ea"/>
                </a:rPr>
                <a:t>S</a:t>
              </a:r>
              <a:r>
                <a:rPr lang="id-ID" sz="2800" b="1">
                  <a:sym typeface="+mn-ea"/>
                </a:rPr>
                <a:t>A</a:t>
              </a:r>
            </a:p>
          </p:txBody>
        </p:sp>
        <p:sp>
          <p:nvSpPr>
            <p:cNvPr id="9" name="Rectangle 16"/>
            <p:cNvSpPr>
              <a:spLocks noChangeArrowheads="1"/>
            </p:cNvSpPr>
            <p:nvPr/>
          </p:nvSpPr>
          <p:spPr bwMode="auto">
            <a:xfrm>
              <a:off x="457200" y="-116978"/>
              <a:ext cx="1248992" cy="52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altLang="id-ID" sz="2800" b="1" dirty="0">
                  <a:solidFill>
                    <a:schemeClr val="accent6">
                      <a:lumMod val="75000"/>
                    </a:schemeClr>
                  </a:solidFill>
                  <a:latin typeface="Arial" panose="020B0604020202020204" pitchFamily="34" charset="0"/>
                  <a:cs typeface="Arial" panose="020B0604020202020204" pitchFamily="34" charset="0"/>
                </a:rPr>
                <a:t>BAB </a:t>
              </a:r>
              <a:r>
                <a:rPr lang="id-ID" altLang="en-US" sz="2800" b="1" dirty="0">
                  <a:solidFill>
                    <a:schemeClr val="accent6">
                      <a:lumMod val="75000"/>
                    </a:schemeClr>
                  </a:solidFill>
                  <a:latin typeface="Arial" panose="020B0604020202020204" pitchFamily="34" charset="0"/>
                  <a:cs typeface="Arial" panose="020B0604020202020204" pitchFamily="34" charset="0"/>
                </a:rPr>
                <a:t>4</a:t>
              </a:r>
            </a:p>
          </p:txBody>
        </p:sp>
      </p:gr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1" y="243481"/>
            <a:ext cx="77341" cy="1417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57161" y="1648784"/>
            <a:ext cx="4110355" cy="2826385"/>
            <a:chOff x="157161" y="1733550"/>
            <a:chExt cx="4110355" cy="2826385"/>
          </a:xfrm>
        </p:grpSpPr>
        <p:sp>
          <p:nvSpPr>
            <p:cNvPr id="4" name="Rectangle 3"/>
            <p:cNvSpPr/>
            <p:nvPr/>
          </p:nvSpPr>
          <p:spPr>
            <a:xfrm>
              <a:off x="157161" y="1846521"/>
              <a:ext cx="3119439" cy="381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bwMode="auto">
            <a:xfrm>
              <a:off x="165705" y="1733550"/>
              <a:ext cx="2896754" cy="553998"/>
            </a:xfrm>
            <a:prstGeom prst="rect">
              <a:avLst/>
            </a:prstGeom>
          </p:spPr>
          <p:txBody>
            <a:bodyPr wrap="none">
              <a:spAutoFit/>
            </a:bodyPr>
            <a:lstStyle/>
            <a:p>
              <a:pPr>
                <a:lnSpc>
                  <a:spcPct val="150000"/>
                </a:lnSpc>
                <a:defRPr/>
              </a:pPr>
              <a:r>
                <a:rPr lang="id-ID" sz="2000" b="1" noProof="1">
                  <a:solidFill>
                    <a:schemeClr val="bg1"/>
                  </a:solidFill>
                  <a:latin typeface="+mj-lt"/>
                  <a:cs typeface="Arial" panose="020B0604020202020204" pitchFamily="34" charset="0"/>
                </a:rPr>
                <a:t>TUJUAN PEMBELAJARAN:</a:t>
              </a:r>
              <a:endParaRPr lang="en-US" sz="2000" b="1" noProof="1">
                <a:solidFill>
                  <a:schemeClr val="bg1"/>
                </a:solidFill>
                <a:latin typeface="+mj-lt"/>
                <a:cs typeface="Arial" panose="020B0604020202020204" pitchFamily="34" charset="0"/>
              </a:endParaRPr>
            </a:p>
          </p:txBody>
        </p:sp>
        <p:sp>
          <p:nvSpPr>
            <p:cNvPr id="16" name="Rectangle 14"/>
            <p:cNvSpPr>
              <a:spLocks noChangeArrowheads="1"/>
            </p:cNvSpPr>
            <p:nvPr/>
          </p:nvSpPr>
          <p:spPr bwMode="auto">
            <a:xfrm>
              <a:off x="165416" y="2252980"/>
              <a:ext cx="4102100"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id-ID"/>
                <a:t>M</a:t>
              </a:r>
              <a:r>
                <a:t>enjelaskan tata cara berperilaku</a:t>
              </a:r>
              <a:r>
                <a:rPr lang="id-ID"/>
                <a:t> </a:t>
              </a:r>
              <a:r>
                <a:t>di lingkungan kecamatan, kelurahan,</a:t>
              </a:r>
              <a:r>
                <a:rPr lang="id-ID"/>
                <a:t> </a:t>
              </a:r>
              <a:r>
                <a:t>dan desa</a:t>
              </a:r>
              <a:r>
                <a:rPr lang="id-ID"/>
                <a:t>.</a:t>
              </a:r>
            </a:p>
            <a:p>
              <a:pPr marL="285750" indent="-285750">
                <a:buFont typeface="Arial" panose="020B0604020202020204" pitchFamily="34" charset="0"/>
                <a:buChar char="•"/>
              </a:pPr>
              <a:r>
                <a:rPr lang="id-ID"/>
                <a:t>M</a:t>
              </a:r>
              <a:r>
                <a:t>enjelaskan kerja sama masyarakat</a:t>
              </a:r>
              <a:r>
                <a:rPr lang="id-ID"/>
                <a:t> </a:t>
              </a:r>
              <a:r>
                <a:t>di lingkungan kecamatan, kelurahan,</a:t>
              </a:r>
              <a:r>
                <a:rPr lang="id-ID"/>
                <a:t> </a:t>
              </a:r>
              <a:r>
                <a:t>dan desa</a:t>
              </a:r>
              <a:r>
                <a:rPr lang="id-ID"/>
                <a:t>.</a:t>
              </a:r>
            </a:p>
            <a:p>
              <a:pPr marL="285750" indent="-285750">
                <a:buFont typeface="Arial" panose="020B0604020202020204" pitchFamily="34" charset="0"/>
                <a:buChar char="•"/>
              </a:pPr>
              <a:r>
                <a:rPr lang="id-ID"/>
                <a:t>M</a:t>
              </a:r>
              <a:r>
                <a:t>enceritakan kerja sama yang</a:t>
              </a:r>
              <a:r>
                <a:rPr lang="id-ID"/>
                <a:t> d</a:t>
              </a:r>
              <a:r>
                <a:t>ilakukan di lingkungan sekitar.</a:t>
              </a:r>
            </a:p>
          </p:txBody>
        </p:sp>
      </p:gr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750" fill="hold"/>
                                        <p:tgtEl>
                                          <p:spTgt spid="1026"/>
                                        </p:tgtEl>
                                        <p:attrNameLst>
                                          <p:attrName>ppt_w</p:attrName>
                                        </p:attrNameLst>
                                      </p:cBhvr>
                                      <p:tavLst>
                                        <p:tav tm="0">
                                          <p:val>
                                            <p:fltVal val="0"/>
                                          </p:val>
                                        </p:tav>
                                        <p:tav tm="100000">
                                          <p:val>
                                            <p:strVal val="#ppt_w"/>
                                          </p:val>
                                        </p:tav>
                                      </p:tavLst>
                                    </p:anim>
                                    <p:anim calcmode="lin" valueType="num">
                                      <p:cBhvr>
                                        <p:cTn id="12" dur="750" fill="hold"/>
                                        <p:tgtEl>
                                          <p:spTgt spid="1026"/>
                                        </p:tgtEl>
                                        <p:attrNameLst>
                                          <p:attrName>ppt_h</p:attrName>
                                        </p:attrNameLst>
                                      </p:cBhvr>
                                      <p:tavLst>
                                        <p:tav tm="0">
                                          <p:val>
                                            <p:fltVal val="0"/>
                                          </p:val>
                                        </p:tav>
                                        <p:tav tm="100000">
                                          <p:val>
                                            <p:strVal val="#ppt_h"/>
                                          </p:val>
                                        </p:tav>
                                      </p:tavLst>
                                    </p:anim>
                                    <p:animEffect transition="in" filter="fade">
                                      <p:cBhvr>
                                        <p:cTn id="13" dur="750"/>
                                        <p:tgtEl>
                                          <p:spTgt spid="1026"/>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250"/>
                            </p:stCondLst>
                            <p:childTnLst>
                              <p:par>
                                <p:cTn id="18" presetID="42" presetClass="entr" presetSubtype="0" fill="hold" nodeType="after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ndah\Buku Kurikulum 2021\ESPS\ESPS PPKN 4\Revisi Cetul\shutterstock peta indo 38 prov_1439624873 [Convert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236" y="1332975"/>
            <a:ext cx="7234167" cy="37467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grpSp>
        <p:nvGrpSpPr>
          <p:cNvPr id="8" name="Group 7"/>
          <p:cNvGrpSpPr/>
          <p:nvPr/>
        </p:nvGrpSpPr>
        <p:grpSpPr>
          <a:xfrm>
            <a:off x="191770" y="362585"/>
            <a:ext cx="6777990" cy="1162050"/>
            <a:chOff x="191897" y="363322"/>
            <a:chExt cx="5896303" cy="685909"/>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97" y="363322"/>
              <a:ext cx="5026386" cy="685909"/>
            </a:xfrm>
            <a:prstGeom prst="rect">
              <a:avLst/>
            </a:prstGeom>
          </p:spPr>
        </p:pic>
        <p:sp>
          <p:nvSpPr>
            <p:cNvPr id="10" name="Rectangle 9"/>
            <p:cNvSpPr/>
            <p:nvPr/>
          </p:nvSpPr>
          <p:spPr>
            <a:xfrm>
              <a:off x="443598" y="407936"/>
              <a:ext cx="5644602" cy="532985"/>
            </a:xfrm>
            <a:prstGeom prst="rect">
              <a:avLst/>
            </a:prstGeom>
          </p:spPr>
          <p:txBody>
            <a:bodyPr wrap="square">
              <a:spAutoFit/>
            </a:bodyPr>
            <a:lstStyle/>
            <a:p>
              <a:pPr marL="514350" indent="-514350">
                <a:lnSpc>
                  <a:spcPct val="110000"/>
                </a:lnSpc>
                <a:buSzPct val="100000"/>
                <a:buFont typeface="+mj-lt"/>
                <a:buAutoNum type="alphaUcPeriod"/>
              </a:pPr>
              <a:r>
                <a:rPr lang="en-US" sz="2400" b="1">
                  <a:solidFill>
                    <a:schemeClr val="bg1"/>
                  </a:solidFill>
                </a:rPr>
                <a:t>Tata Cara Berperilaku di Lingkungan</a:t>
              </a:r>
              <a:r>
                <a:rPr lang="id-ID" altLang="en-US" sz="2400" b="1">
                  <a:solidFill>
                    <a:schemeClr val="bg1"/>
                  </a:solidFill>
                </a:rPr>
                <a:t> </a:t>
              </a:r>
              <a:r>
                <a:rPr lang="en-US" sz="2400" b="1">
                  <a:solidFill>
                    <a:schemeClr val="bg1"/>
                  </a:solidFill>
                </a:rPr>
                <a:t>Kecamatan, Kelurahan, dan Desa</a:t>
              </a:r>
            </a:p>
          </p:txBody>
        </p:sp>
      </p:grpSp>
      <p:sp>
        <p:nvSpPr>
          <p:cNvPr id="14" name="Kotak Teks 13"/>
          <p:cNvSpPr txBox="1"/>
          <p:nvPr/>
        </p:nvSpPr>
        <p:spPr>
          <a:xfrm>
            <a:off x="4919485" y="1513119"/>
            <a:ext cx="3505200" cy="707886"/>
          </a:xfrm>
          <a:prstGeom prst="rect">
            <a:avLst/>
          </a:prstGeom>
          <a:noFill/>
        </p:spPr>
        <p:txBody>
          <a:bodyPr wrap="square" rtlCol="0" anchor="t">
            <a:spAutoFit/>
          </a:bodyPr>
          <a:lstStyle/>
          <a:p>
            <a:pPr algn="ctr"/>
            <a:r>
              <a:rPr lang="id-ID" altLang="en-US" sz="2000" b="1" dirty="0"/>
              <a:t>Negara Indonesia terdiri atas </a:t>
            </a:r>
            <a:r>
              <a:rPr lang="id-ID" altLang="en-US" sz="2000" b="1" dirty="0" smtClean="0"/>
              <a:t>3</a:t>
            </a:r>
            <a:r>
              <a:rPr lang="en-US" altLang="en-US" sz="2000" b="1" dirty="0" smtClean="0"/>
              <a:t>8</a:t>
            </a:r>
            <a:r>
              <a:rPr lang="id-ID" altLang="en-US" sz="2000" b="1" dirty="0" smtClean="0"/>
              <a:t> </a:t>
            </a:r>
            <a:r>
              <a:rPr lang="id-ID" altLang="en-US" sz="2000" b="1" dirty="0"/>
              <a:t>provinsi. </a:t>
            </a:r>
          </a:p>
        </p:txBody>
      </p:sp>
      <p:pic>
        <p:nvPicPr>
          <p:cNvPr id="2050" name="Picture 2" descr="D:\Endah\Video ABC\Video IPS 456\contoh\right-297788_128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289447">
            <a:off x="4484793" y="1860093"/>
            <a:ext cx="848884" cy="5935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750"/>
                            </p:stCondLst>
                            <p:childTnLst>
                              <p:par>
                                <p:cTn id="9" presetID="22" presetClass="entr" presetSubtype="4" fill="hold" nodeType="afterEffect">
                                  <p:stCondLst>
                                    <p:cond delay="500"/>
                                  </p:stCondLst>
                                  <p:childTnLst>
                                    <p:set>
                                      <p:cBhvr>
                                        <p:cTn id="10" dur="1" fill="hold">
                                          <p:stCondLst>
                                            <p:cond delay="0"/>
                                          </p:stCondLst>
                                        </p:cTn>
                                        <p:tgtEl>
                                          <p:spTgt spid="2050"/>
                                        </p:tgtEl>
                                        <p:attrNameLst>
                                          <p:attrName>style.visibility</p:attrName>
                                        </p:attrNameLst>
                                      </p:cBhvr>
                                      <p:to>
                                        <p:strVal val="visible"/>
                                      </p:to>
                                    </p:set>
                                    <p:animEffect transition="in" filter="wipe(down)">
                                      <p:cBhvr>
                                        <p:cTn id="11" dur="500"/>
                                        <p:tgtEl>
                                          <p:spTgt spid="2050"/>
                                        </p:tgtEl>
                                      </p:cBhvr>
                                    </p:animEffect>
                                  </p:childTnLst>
                                </p:cTn>
                              </p:par>
                            </p:childTnLst>
                          </p:cTn>
                        </p:par>
                        <p:par>
                          <p:cTn id="12" fill="hold">
                            <p:stCondLst>
                              <p:cond delay="175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ctrTitle"/>
          </p:nvPr>
        </p:nvSpPr>
        <p:spPr>
          <a:xfrm>
            <a:off x="267637" y="1123950"/>
            <a:ext cx="5523563" cy="2527321"/>
          </a:xfrm>
          <a:prstGeom prst="rect">
            <a:avLst/>
          </a:prstGeom>
          <a:effectLst/>
        </p:spPr>
        <p:txBody>
          <a:bodyPr spcFirstLastPara="1" vert="horz" wrap="square" lIns="91425" tIns="91425" rIns="91425" bIns="91425" rtlCol="0" anchor="ctr" anchorCtr="0">
            <a:noAutofit/>
          </a:bodyPr>
          <a:lstStyle/>
          <a:p>
            <a:pPr algn="l">
              <a:spcAft>
                <a:spcPts val="1200"/>
              </a:spcAft>
            </a:pPr>
            <a:r>
              <a:rPr lang="en-US" sz="2400" dirty="0" err="1"/>
              <a:t>Setiap</a:t>
            </a:r>
            <a:r>
              <a:rPr lang="en-US" sz="2400" dirty="0"/>
              <a:t> </a:t>
            </a:r>
            <a:r>
              <a:rPr lang="en-US" sz="2400" b="1" dirty="0" err="1"/>
              <a:t>provinsi</a:t>
            </a:r>
            <a:r>
              <a:rPr lang="en-US" sz="2400" dirty="0"/>
              <a:t> </a:t>
            </a:r>
            <a:r>
              <a:rPr lang="en-US" sz="2400" dirty="0" err="1"/>
              <a:t>dipimpin</a:t>
            </a:r>
            <a:r>
              <a:rPr lang="en-US" sz="2400" dirty="0"/>
              <a:t> </a:t>
            </a:r>
            <a:r>
              <a:rPr lang="en-US" sz="2400" dirty="0" err="1"/>
              <a:t>oleh</a:t>
            </a:r>
            <a:r>
              <a:rPr lang="en-US" sz="2400" dirty="0"/>
              <a:t> </a:t>
            </a:r>
            <a:r>
              <a:rPr lang="en-US" sz="2400" b="1" dirty="0" err="1"/>
              <a:t>gubernur</a:t>
            </a:r>
            <a:r>
              <a:rPr lang="en-US" sz="2400" dirty="0" smtClean="0"/>
              <a:t>.</a:t>
            </a:r>
            <a:br>
              <a:rPr lang="en-US" sz="2400" dirty="0" smtClean="0"/>
            </a:br>
            <a:r>
              <a:rPr lang="en-US" sz="2400" dirty="0" smtClean="0"/>
              <a:t/>
            </a:r>
            <a:br>
              <a:rPr lang="en-US" sz="2400" dirty="0" smtClean="0"/>
            </a:br>
            <a:r>
              <a:rPr lang="en-US" sz="2400" dirty="0" smtClean="0"/>
              <a:t>Wilayah </a:t>
            </a:r>
            <a:r>
              <a:rPr lang="en-US" sz="2400" dirty="0" err="1"/>
              <a:t>administrasi</a:t>
            </a:r>
            <a:r>
              <a:rPr lang="en-US" sz="2400" dirty="0"/>
              <a:t> </a:t>
            </a:r>
            <a:r>
              <a:rPr lang="en-US" sz="2400" dirty="0" smtClean="0"/>
              <a:t>di </a:t>
            </a:r>
            <a:r>
              <a:rPr lang="en-US" sz="2400" dirty="0" err="1" smtClean="0"/>
              <a:t>bawah</a:t>
            </a:r>
            <a:r>
              <a:rPr lang="en-US" sz="2400" dirty="0" smtClean="0"/>
              <a:t> </a:t>
            </a:r>
            <a:r>
              <a:rPr lang="it-IT" sz="2400" dirty="0" smtClean="0"/>
              <a:t>provinsi </a:t>
            </a:r>
            <a:r>
              <a:rPr lang="it-IT" sz="2400" dirty="0"/>
              <a:t>adalah kabupaten/kota. </a:t>
            </a:r>
            <a:r>
              <a:rPr lang="it-IT" sz="2400" dirty="0" smtClean="0"/>
              <a:t/>
            </a:r>
            <a:br>
              <a:rPr lang="it-IT" sz="2400" dirty="0" smtClean="0"/>
            </a:br>
            <a:r>
              <a:rPr lang="it-IT" sz="2400" dirty="0" smtClean="0"/>
              <a:t/>
            </a:r>
            <a:br>
              <a:rPr lang="it-IT" sz="2400" dirty="0" smtClean="0"/>
            </a:br>
            <a:r>
              <a:rPr lang="it-IT" sz="2400" dirty="0" smtClean="0"/>
              <a:t>Di </a:t>
            </a:r>
            <a:r>
              <a:rPr lang="it-IT" sz="2400" dirty="0"/>
              <a:t>bawah </a:t>
            </a:r>
            <a:r>
              <a:rPr lang="it-IT" sz="2400" dirty="0" smtClean="0"/>
              <a:t>kabupaten/</a:t>
            </a:r>
            <a:r>
              <a:rPr lang="fi-FI" sz="2400" dirty="0" smtClean="0"/>
              <a:t>kota</a:t>
            </a:r>
            <a:r>
              <a:rPr lang="fi-FI" sz="2400" dirty="0"/>
              <a:t>, ada kecamatan, desa, dan kelurahan. </a:t>
            </a:r>
            <a:endParaRPr lang="en-US" sz="24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673581" y="685438"/>
            <a:ext cx="3031655" cy="5887925"/>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55238" r="81036" b="20860"/>
          <a:stretch/>
        </p:blipFill>
        <p:spPr>
          <a:xfrm>
            <a:off x="8328237" y="90130"/>
            <a:ext cx="656737" cy="426705"/>
          </a:xfrm>
          <a:prstGeom prst="rect">
            <a:avLst/>
          </a:prstGeom>
        </p:spPr>
      </p:pic>
      <p:pic>
        <p:nvPicPr>
          <p:cNvPr id="2"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7774" y="4553872"/>
            <a:ext cx="457200" cy="4572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spTree>
    <p:extLst>
      <p:ext uri="{BB962C8B-B14F-4D97-AF65-F5344CB8AC3E}">
        <p14:creationId xmlns:p14="http://schemas.microsoft.com/office/powerpoint/2010/main" val="27865771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500"/>
                                  </p:stCondLst>
                                  <p:childTnLst>
                                    <p:set>
                                      <p:cBhvr>
                                        <p:cTn id="12" dur="1" fill="hold">
                                          <p:stCondLst>
                                            <p:cond delay="0"/>
                                          </p:stCondLst>
                                        </p:cTn>
                                        <p:tgtEl>
                                          <p:spTgt spid="54"/>
                                        </p:tgtEl>
                                        <p:attrNameLst>
                                          <p:attrName>style.visibility</p:attrName>
                                        </p:attrNameLst>
                                      </p:cBhvr>
                                      <p:to>
                                        <p:strVal val="visible"/>
                                      </p:to>
                                    </p:set>
                                    <p:animEffect transition="in" filter="wipe(up)">
                                      <p:cBhvr>
                                        <p:cTn id="13" dur="7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urved Up Arrow 14"/>
          <p:cNvSpPr/>
          <p:nvPr/>
        </p:nvSpPr>
        <p:spPr>
          <a:xfrm rot="6521436">
            <a:off x="6194287" y="3303450"/>
            <a:ext cx="1008112" cy="432048"/>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solidFill>
                <a:schemeClr val="tx1"/>
              </a:solidFill>
            </a:endParaRPr>
          </a:p>
        </p:txBody>
      </p:sp>
      <p:pic>
        <p:nvPicPr>
          <p:cNvPr id="7" name="Gambar 6"/>
          <p:cNvPicPr>
            <a:picLocks noChangeAspect="1"/>
          </p:cNvPicPr>
          <p:nvPr/>
        </p:nvPicPr>
        <p:blipFill>
          <a:blip r:embed="rId2"/>
          <a:stretch>
            <a:fillRect/>
          </a:stretch>
        </p:blipFill>
        <p:spPr>
          <a:xfrm>
            <a:off x="5756547" y="866892"/>
            <a:ext cx="3078480" cy="2501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p:cNvGrpSpPr/>
          <p:nvPr/>
        </p:nvGrpSpPr>
        <p:grpSpPr>
          <a:xfrm>
            <a:off x="228572" y="133059"/>
            <a:ext cx="4678680" cy="1518920"/>
            <a:chOff x="3357302" y="2834930"/>
            <a:chExt cx="7426974" cy="151892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6" t="80455" r="86" b="481"/>
            <a:stretch>
              <a:fillRect/>
            </a:stretch>
          </p:blipFill>
          <p:spPr>
            <a:xfrm>
              <a:off x="3357302" y="2834930"/>
              <a:ext cx="7426974" cy="1518920"/>
            </a:xfrm>
            <a:prstGeom prst="rect">
              <a:avLst/>
            </a:prstGeom>
          </p:spPr>
        </p:pic>
        <p:sp>
          <p:nvSpPr>
            <p:cNvPr id="4" name="TextBox 3"/>
            <p:cNvSpPr txBox="1"/>
            <p:nvPr/>
          </p:nvSpPr>
          <p:spPr>
            <a:xfrm>
              <a:off x="4062905" y="3048290"/>
              <a:ext cx="5970408" cy="829945"/>
            </a:xfrm>
            <a:prstGeom prst="rect">
              <a:avLst/>
            </a:prstGeom>
            <a:noFill/>
          </p:spPr>
          <p:txBody>
            <a:bodyPr wrap="square" rtlCol="0">
              <a:spAutoFit/>
            </a:bodyPr>
            <a:lstStyle/>
            <a:p>
              <a:pPr marL="457200" indent="-457200">
                <a:buAutoNum type="arabicPeriod"/>
              </a:pPr>
              <a:r>
                <a:rPr lang="en-US" sz="2400" b="1" dirty="0">
                  <a:solidFill>
                    <a:schemeClr val="bg1"/>
                  </a:solidFill>
                </a:rPr>
                <a:t>Tata Cara </a:t>
              </a:r>
              <a:r>
                <a:rPr lang="en-US" sz="2400" b="1" dirty="0" err="1">
                  <a:solidFill>
                    <a:schemeClr val="bg1"/>
                  </a:solidFill>
                </a:rPr>
                <a:t>Berperilaku</a:t>
              </a:r>
              <a:r>
                <a:rPr lang="en-US" sz="2400" b="1" dirty="0">
                  <a:solidFill>
                    <a:schemeClr val="bg1"/>
                  </a:solidFill>
                </a:rPr>
                <a:t> di </a:t>
              </a:r>
              <a:r>
                <a:rPr lang="en-US" sz="2400" b="1" dirty="0" err="1">
                  <a:solidFill>
                    <a:schemeClr val="bg1"/>
                  </a:solidFill>
                </a:rPr>
                <a:t>Lingkungan</a:t>
              </a:r>
              <a:r>
                <a:rPr lang="en-US" sz="2400" b="1" dirty="0">
                  <a:solidFill>
                    <a:schemeClr val="bg1"/>
                  </a:solidFill>
                </a:rPr>
                <a:t> </a:t>
              </a:r>
              <a:r>
                <a:rPr lang="en-US" sz="2400" b="1" dirty="0" err="1">
                  <a:solidFill>
                    <a:schemeClr val="bg1"/>
                  </a:solidFill>
                </a:rPr>
                <a:t>Kecamatan</a:t>
              </a:r>
              <a:endParaRPr lang="en-US" sz="2400" b="1" dirty="0">
                <a:solidFill>
                  <a:schemeClr val="bg1"/>
                </a:solidFill>
              </a:endParaRPr>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grpSp>
        <p:nvGrpSpPr>
          <p:cNvPr id="16" name="Group 7"/>
          <p:cNvGrpSpPr/>
          <p:nvPr/>
        </p:nvGrpSpPr>
        <p:grpSpPr>
          <a:xfrm>
            <a:off x="381000" y="1504950"/>
            <a:ext cx="4953000" cy="1571469"/>
            <a:chOff x="179513" y="1240759"/>
            <a:chExt cx="6530438" cy="1408042"/>
          </a:xfrm>
        </p:grpSpPr>
        <p:pic>
          <p:nvPicPr>
            <p:cNvPr id="17"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3" y="1240759"/>
              <a:ext cx="6530438" cy="1284895"/>
            </a:xfrm>
            <a:prstGeom prst="rect">
              <a:avLst/>
            </a:prstGeom>
          </p:spPr>
        </p:pic>
        <p:sp>
          <p:nvSpPr>
            <p:cNvPr id="18" name="Rectangle 10"/>
            <p:cNvSpPr/>
            <p:nvPr/>
          </p:nvSpPr>
          <p:spPr>
            <a:xfrm>
              <a:off x="448630" y="1312448"/>
              <a:ext cx="5992970" cy="1336353"/>
            </a:xfrm>
            <a:prstGeom prst="rect">
              <a:avLst/>
            </a:prstGeom>
          </p:spPr>
          <p:txBody>
            <a:bodyPr wrap="square">
              <a:spAutoFit/>
            </a:bodyPr>
            <a:lstStyle/>
            <a:p>
              <a:pPr>
                <a:lnSpc>
                  <a:spcPct val="100000"/>
                </a:lnSpc>
                <a:spcBef>
                  <a:spcPts val="0"/>
                </a:spcBef>
                <a:spcAft>
                  <a:spcPts val="600"/>
                </a:spcAft>
              </a:pPr>
              <a:r>
                <a:rPr lang="id-ID" altLang="en-US" b="1" dirty="0">
                  <a:sym typeface="+mn-ea"/>
                </a:rPr>
                <a:t>Kecamatan</a:t>
              </a:r>
              <a:r>
                <a:rPr lang="id-ID" altLang="en-US" dirty="0">
                  <a:sym typeface="+mn-ea"/>
                </a:rPr>
                <a:t> merupakan wilayah administrasi di bawah kabupaten atau kota. </a:t>
              </a:r>
              <a:endParaRPr lang="en-US" altLang="en-US" dirty="0" smtClean="0">
                <a:sym typeface="+mn-ea"/>
              </a:endParaRPr>
            </a:p>
            <a:p>
              <a:pPr>
                <a:lnSpc>
                  <a:spcPct val="100000"/>
                </a:lnSpc>
                <a:spcBef>
                  <a:spcPts val="0"/>
                </a:spcBef>
                <a:spcAft>
                  <a:spcPts val="600"/>
                </a:spcAft>
              </a:pPr>
              <a:r>
                <a:rPr lang="id-ID" altLang="en-US" dirty="0" smtClean="0">
                  <a:sym typeface="+mn-ea"/>
                </a:rPr>
                <a:t>Kecamatan </a:t>
              </a:r>
              <a:r>
                <a:rPr lang="id-ID" altLang="en-US" dirty="0">
                  <a:sym typeface="+mn-ea"/>
                </a:rPr>
                <a:t>dipimpin oleh camat yang diangkat oleh bupati atau walikota.</a:t>
              </a:r>
            </a:p>
          </p:txBody>
        </p:sp>
      </p:grpSp>
      <p:sp>
        <p:nvSpPr>
          <p:cNvPr id="5" name="Kotak Teks 4"/>
          <p:cNvSpPr txBox="1"/>
          <p:nvPr/>
        </p:nvSpPr>
        <p:spPr>
          <a:xfrm>
            <a:off x="457200" y="2993390"/>
            <a:ext cx="4749469" cy="645160"/>
          </a:xfrm>
          <a:prstGeom prst="rect">
            <a:avLst/>
          </a:prstGeom>
          <a:noFill/>
        </p:spPr>
        <p:txBody>
          <a:bodyPr wrap="square" rtlCol="0" anchor="t">
            <a:spAutoFit/>
          </a:bodyPr>
          <a:lstStyle/>
          <a:p>
            <a:r>
              <a:rPr lang="en-US" altLang="en-US" dirty="0" smtClean="0"/>
              <a:t>C</a:t>
            </a:r>
            <a:r>
              <a:rPr lang="id-ID" altLang="en-US" dirty="0" smtClean="0"/>
              <a:t>amat </a:t>
            </a:r>
            <a:r>
              <a:rPr lang="id-ID" altLang="en-US" dirty="0"/>
              <a:t>dipilih oleh pemerintah dan berstatus sebagai Aparatur Sipil Negara (ASN). </a:t>
            </a:r>
          </a:p>
        </p:txBody>
      </p:sp>
      <p:sp>
        <p:nvSpPr>
          <p:cNvPr id="6" name="Kotak Teks 5"/>
          <p:cNvSpPr txBox="1"/>
          <p:nvPr/>
        </p:nvSpPr>
        <p:spPr>
          <a:xfrm>
            <a:off x="1143000" y="3638550"/>
            <a:ext cx="5410200" cy="923330"/>
          </a:xfrm>
          <a:prstGeom prst="rect">
            <a:avLst/>
          </a:prstGeom>
          <a:noFill/>
        </p:spPr>
        <p:txBody>
          <a:bodyPr wrap="square" rtlCol="0" anchor="t">
            <a:spAutoFit/>
          </a:bodyPr>
          <a:lstStyle/>
          <a:p>
            <a:r>
              <a:rPr lang="id-ID" altLang="en-US" b="1" dirty="0">
                <a:sym typeface="+mn-ea"/>
              </a:rPr>
              <a:t>Tugas </a:t>
            </a:r>
            <a:r>
              <a:rPr lang="id-ID" altLang="en-US" b="1" dirty="0" smtClean="0">
                <a:sym typeface="+mn-ea"/>
              </a:rPr>
              <a:t>camat</a:t>
            </a:r>
            <a:r>
              <a:rPr lang="en-US" altLang="en-US" dirty="0" smtClean="0">
                <a:sym typeface="+mn-ea"/>
              </a:rPr>
              <a:t>: </a:t>
            </a:r>
            <a:r>
              <a:rPr lang="id-ID" altLang="en-US" dirty="0" smtClean="0">
                <a:sym typeface="+mn-ea"/>
              </a:rPr>
              <a:t>menjalankan </a:t>
            </a:r>
            <a:r>
              <a:rPr lang="id-ID" altLang="en-US" dirty="0">
                <a:sym typeface="+mn-ea"/>
              </a:rPr>
              <a:t>pemerintahan, melaksanakan pembangunan, serta menjaga ketertiban dan ketenteraman wilayah yang dipimpinnya</a:t>
            </a:r>
            <a:r>
              <a:rPr lang="id-ID" altLang="en-US" dirty="0" smtClean="0">
                <a:sym typeface="+mn-ea"/>
              </a:rPr>
              <a:t>.</a:t>
            </a:r>
            <a:endParaRPr lang="id-ID" altLang="en-US" dirty="0"/>
          </a:p>
        </p:txBody>
      </p:sp>
      <p:sp>
        <p:nvSpPr>
          <p:cNvPr id="11" name="Kotak Teks 10"/>
          <p:cNvSpPr txBox="1"/>
          <p:nvPr/>
        </p:nvSpPr>
        <p:spPr>
          <a:xfrm>
            <a:off x="6705600" y="3638550"/>
            <a:ext cx="2540000" cy="645160"/>
          </a:xfrm>
          <a:prstGeom prst="rect">
            <a:avLst/>
          </a:prstGeom>
          <a:noFill/>
        </p:spPr>
        <p:txBody>
          <a:bodyPr wrap="square" rtlCol="0" anchor="t">
            <a:spAutoFit/>
          </a:bodyPr>
          <a:lstStyle/>
          <a:p>
            <a:r>
              <a:rPr lang="id-ID" altLang="en-US" dirty="0"/>
              <a:t>Pelayanan masyarakat </a:t>
            </a:r>
          </a:p>
          <a:p>
            <a:r>
              <a:rPr lang="id-ID" altLang="en-US" dirty="0"/>
              <a:t>di kecamatan.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250"/>
                            </p:stCondLst>
                            <p:childTnLst>
                              <p:par>
                                <p:cTn id="15" presetID="42" presetClass="entr" presetSubtype="0" fill="hold" nodeType="afterEffect">
                                  <p:stCondLst>
                                    <p:cond delay="25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1" fill="hold" grpId="0" nodeType="after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par>
                          <p:cTn id="24" fill="hold">
                            <p:stCondLst>
                              <p:cond delay="3250"/>
                            </p:stCondLst>
                            <p:childTnLst>
                              <p:par>
                                <p:cTn id="25" presetID="22" presetClass="entr" presetSubtype="1" fill="hold" grpId="0" nodeType="after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par>
                          <p:cTn id="28" fill="hold">
                            <p:stCondLst>
                              <p:cond delay="4250"/>
                            </p:stCondLst>
                            <p:childTnLst>
                              <p:par>
                                <p:cTn id="29" presetID="22" presetClass="entr" presetSubtype="1" fill="hold" grpId="0" nodeType="afterEffect">
                                  <p:stCondLst>
                                    <p:cond delay="50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par>
                          <p:cTn id="32" fill="hold">
                            <p:stCondLst>
                              <p:cond delay="5250"/>
                            </p:stCondLst>
                            <p:childTnLst>
                              <p:par>
                                <p:cTn id="33" presetID="22" presetClass="entr" presetSubtype="1" fill="hold" grpId="0" nodeType="after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otak Teks 1"/>
          <p:cNvSpPr txBox="1"/>
          <p:nvPr/>
        </p:nvSpPr>
        <p:spPr>
          <a:xfrm>
            <a:off x="315686" y="1123009"/>
            <a:ext cx="4709079" cy="3170099"/>
          </a:xfrm>
          <a:prstGeom prst="rect">
            <a:avLst/>
          </a:prstGeom>
          <a:noFill/>
        </p:spPr>
        <p:txBody>
          <a:bodyPr wrap="square" rtlCol="0" anchor="t">
            <a:spAutoFit/>
          </a:bodyPr>
          <a:lstStyle/>
          <a:p>
            <a:pPr>
              <a:spcAft>
                <a:spcPts val="600"/>
              </a:spcAft>
            </a:pPr>
            <a:r>
              <a:rPr lang="id-ID" altLang="en-US" sz="2000" b="1" dirty="0"/>
              <a:t>Tugas pokok pemerintah kecamatan: </a:t>
            </a:r>
          </a:p>
          <a:p>
            <a:pPr marL="342900" indent="-342900">
              <a:spcAft>
                <a:spcPts val="600"/>
              </a:spcAft>
              <a:buFont typeface="+mj-lt"/>
              <a:buAutoNum type="alphaLcPeriod"/>
            </a:pPr>
            <a:r>
              <a:rPr lang="id-ID" altLang="en-US" sz="2000" dirty="0"/>
              <a:t>Menyelenggarakan pemerintah di wilayah kecamatan.</a:t>
            </a:r>
          </a:p>
          <a:p>
            <a:pPr marL="342900" indent="-342900">
              <a:spcAft>
                <a:spcPts val="600"/>
              </a:spcAft>
              <a:buFont typeface="+mj-lt"/>
              <a:buAutoNum type="alphaLcPeriod"/>
            </a:pPr>
            <a:r>
              <a:rPr lang="id-ID" altLang="en-US" sz="2000" dirty="0"/>
              <a:t>Membangun dan memelihara sarana dan prasarana umum. </a:t>
            </a:r>
          </a:p>
          <a:p>
            <a:pPr marL="342900" indent="-342900">
              <a:spcAft>
                <a:spcPts val="600"/>
              </a:spcAft>
              <a:buFont typeface="+mj-lt"/>
              <a:buAutoNum type="alphaLcPeriod"/>
            </a:pPr>
            <a:r>
              <a:rPr lang="id-ID" altLang="en-US" sz="2000" dirty="0"/>
              <a:t>Menyelenggarakan pelayanan sosial masyarakat. </a:t>
            </a:r>
          </a:p>
          <a:p>
            <a:pPr marL="342900" indent="-342900">
              <a:spcAft>
                <a:spcPts val="600"/>
              </a:spcAft>
              <a:buFont typeface="+mj-lt"/>
              <a:buAutoNum type="alphaLcPeriod"/>
            </a:pPr>
            <a:r>
              <a:rPr lang="id-ID" altLang="en-US" sz="2000" dirty="0"/>
              <a:t>Membina ketenteraman dan ketertiban di wilayah kecamatan. </a:t>
            </a:r>
          </a:p>
        </p:txBody>
      </p:sp>
      <p:pic>
        <p:nvPicPr>
          <p:cNvPr id="4" name="Gambar 3"/>
          <p:cNvPicPr>
            <a:picLocks noChangeAspect="1"/>
          </p:cNvPicPr>
          <p:nvPr/>
        </p:nvPicPr>
        <p:blipFill rotWithShape="1">
          <a:blip r:embed="rId2"/>
          <a:srcRect l="16840" r="10252"/>
          <a:stretch/>
        </p:blipFill>
        <p:spPr>
          <a:xfrm>
            <a:off x="5013879" y="38100"/>
            <a:ext cx="4130122" cy="3219450"/>
          </a:xfrm>
          <a:prstGeom prst="teardrop">
            <a:avLst/>
          </a:prstGeom>
        </p:spPr>
      </p:pic>
      <p:grpSp>
        <p:nvGrpSpPr>
          <p:cNvPr id="5" name="Group 4"/>
          <p:cNvGrpSpPr/>
          <p:nvPr/>
        </p:nvGrpSpPr>
        <p:grpSpPr>
          <a:xfrm>
            <a:off x="5410200" y="3098500"/>
            <a:ext cx="3505200" cy="1302050"/>
            <a:chOff x="5410200" y="3098500"/>
            <a:chExt cx="3505200" cy="1302050"/>
          </a:xfrm>
        </p:grpSpPr>
        <p:sp>
          <p:nvSpPr>
            <p:cNvPr id="11" name="Freeform: Shape 34">
              <a:extLst>
                <a:ext uri="{FF2B5EF4-FFF2-40B4-BE49-F238E27FC236}">
                  <a16:creationId xmlns="" xmlns:a16="http://schemas.microsoft.com/office/drawing/2014/main" id="{F43F5FD1-0805-431C-A6D8-082BFA4057AC}"/>
                </a:ext>
              </a:extLst>
            </p:cNvPr>
            <p:cNvSpPr/>
            <p:nvPr/>
          </p:nvSpPr>
          <p:spPr>
            <a:xfrm>
              <a:off x="5410200" y="3098500"/>
              <a:ext cx="3505200" cy="1302050"/>
            </a:xfrm>
            <a:custGeom>
              <a:avLst/>
              <a:gdLst>
                <a:gd name="connsiteX0" fmla="*/ 46633 w 2683908"/>
                <a:gd name="connsiteY0" fmla="*/ 8814 h 345741"/>
                <a:gd name="connsiteX1" fmla="*/ 642056 w 2683908"/>
                <a:gd name="connsiteY1" fmla="*/ 19446 h 345741"/>
                <a:gd name="connsiteX2" fmla="*/ 2077452 w 2683908"/>
                <a:gd name="connsiteY2" fmla="*/ 8814 h 345741"/>
                <a:gd name="connsiteX3" fmla="*/ 2577182 w 2683908"/>
                <a:gd name="connsiteY3" fmla="*/ 72609 h 345741"/>
                <a:gd name="connsiteX4" fmla="*/ 2577182 w 2683908"/>
                <a:gd name="connsiteY4" fmla="*/ 295893 h 345741"/>
                <a:gd name="connsiteX5" fmla="*/ 1428866 w 2683908"/>
                <a:gd name="connsiteY5" fmla="*/ 338423 h 345741"/>
                <a:gd name="connsiteX6" fmla="*/ 312447 w 2683908"/>
                <a:gd name="connsiteY6" fmla="*/ 327791 h 345741"/>
                <a:gd name="connsiteX7" fmla="*/ 67898 w 2683908"/>
                <a:gd name="connsiteY7" fmla="*/ 168302 h 345741"/>
                <a:gd name="connsiteX8" fmla="*/ 46633 w 2683908"/>
                <a:gd name="connsiteY8" fmla="*/ 8814 h 34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3908" h="345741">
                  <a:moveTo>
                    <a:pt x="46633" y="8814"/>
                  </a:moveTo>
                  <a:cubicBezTo>
                    <a:pt x="142326" y="-15995"/>
                    <a:pt x="642056" y="19446"/>
                    <a:pt x="642056" y="19446"/>
                  </a:cubicBezTo>
                  <a:cubicBezTo>
                    <a:pt x="980526" y="19446"/>
                    <a:pt x="1754931" y="-47"/>
                    <a:pt x="2077452" y="8814"/>
                  </a:cubicBezTo>
                  <a:cubicBezTo>
                    <a:pt x="2399973" y="17675"/>
                    <a:pt x="2493894" y="24763"/>
                    <a:pt x="2577182" y="72609"/>
                  </a:cubicBezTo>
                  <a:cubicBezTo>
                    <a:pt x="2660470" y="120455"/>
                    <a:pt x="2768568" y="251591"/>
                    <a:pt x="2577182" y="295893"/>
                  </a:cubicBezTo>
                  <a:cubicBezTo>
                    <a:pt x="2385796" y="340195"/>
                    <a:pt x="1428866" y="338423"/>
                    <a:pt x="1428866" y="338423"/>
                  </a:cubicBezTo>
                  <a:cubicBezTo>
                    <a:pt x="1051410" y="343739"/>
                    <a:pt x="539275" y="356145"/>
                    <a:pt x="312447" y="327791"/>
                  </a:cubicBezTo>
                  <a:cubicBezTo>
                    <a:pt x="85619" y="299438"/>
                    <a:pt x="110428" y="221465"/>
                    <a:pt x="67898" y="168302"/>
                  </a:cubicBezTo>
                  <a:cubicBezTo>
                    <a:pt x="25368" y="115139"/>
                    <a:pt x="-49060" y="33623"/>
                    <a:pt x="46633" y="8814"/>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d-ID"/>
            </a:p>
          </p:txBody>
        </p:sp>
        <p:sp>
          <p:nvSpPr>
            <p:cNvPr id="7" name="Kotak Teks 6"/>
            <p:cNvSpPr txBox="1"/>
            <p:nvPr/>
          </p:nvSpPr>
          <p:spPr>
            <a:xfrm>
              <a:off x="5638800" y="3292541"/>
              <a:ext cx="3207657" cy="923330"/>
            </a:xfrm>
            <a:prstGeom prst="rect">
              <a:avLst/>
            </a:prstGeom>
            <a:noFill/>
          </p:spPr>
          <p:txBody>
            <a:bodyPr wrap="square" rtlCol="0" anchor="t">
              <a:spAutoFit/>
            </a:bodyPr>
            <a:lstStyle/>
            <a:p>
              <a:r>
                <a:rPr lang="id-ID" altLang="en-US" dirty="0"/>
                <a:t>Jalan kecamatan yang dibangun </a:t>
              </a:r>
              <a:r>
                <a:rPr lang="id-ID" altLang="en-US" dirty="0" smtClean="0"/>
                <a:t>dengan </a:t>
              </a:r>
              <a:r>
                <a:rPr lang="id-ID" altLang="en-US" dirty="0"/>
                <a:t>baik membuat warga nyaman </a:t>
              </a:r>
              <a:r>
                <a:rPr lang="id-ID" altLang="en-US" dirty="0" smtClean="0"/>
                <a:t>dalam </a:t>
              </a:r>
              <a:r>
                <a:rPr lang="id-ID" altLang="en-US" dirty="0"/>
                <a:t>berkendara</a:t>
              </a: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500"/>
                                        <p:tgtEl>
                                          <p:spTgt spid="2">
                                            <p:txEl>
                                              <p:pRg st="0" end="0"/>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up)">
                                      <p:cBhvr>
                                        <p:cTn id="15" dur="500"/>
                                        <p:tgtEl>
                                          <p:spTgt spid="2">
                                            <p:txEl>
                                              <p:pRg st="1" end="1"/>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up)">
                                      <p:cBhvr>
                                        <p:cTn id="19" dur="500"/>
                                        <p:tgtEl>
                                          <p:spTgt spid="2">
                                            <p:txEl>
                                              <p:pRg st="2" end="2"/>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up)">
                                      <p:cBhvr>
                                        <p:cTn id="23" dur="500"/>
                                        <p:tgtEl>
                                          <p:spTgt spid="2">
                                            <p:txEl>
                                              <p:pRg st="3" end="3"/>
                                            </p:tx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par>
                          <p:cTn id="28" fill="hold">
                            <p:stCondLst>
                              <p:cond delay="3000"/>
                            </p:stCondLst>
                            <p:childTnLst>
                              <p:par>
                                <p:cTn id="29" presetID="47" presetClass="entr" presetSubtype="0" fill="hold" nodeType="after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0" y="2733028"/>
            <a:ext cx="4572000" cy="1708160"/>
          </a:xfrm>
          <a:prstGeom prst="rect">
            <a:avLst/>
          </a:prstGeom>
        </p:spPr>
        <p:txBody>
          <a:bodyPr>
            <a:spAutoFit/>
          </a:bodyPr>
          <a:lstStyle/>
          <a:p>
            <a:pPr marL="342900" indent="-342900">
              <a:spcAft>
                <a:spcPts val="600"/>
              </a:spcAft>
            </a:pPr>
            <a:r>
              <a:rPr lang="en-US" altLang="en-US" sz="2000" dirty="0" smtClean="0">
                <a:sym typeface="+mn-ea"/>
              </a:rPr>
              <a:t>	</a:t>
            </a:r>
            <a:r>
              <a:rPr lang="id-ID" altLang="en-US" sz="2000" dirty="0" smtClean="0">
                <a:sym typeface="+mn-ea"/>
              </a:rPr>
              <a:t>Kecamatan </a:t>
            </a:r>
            <a:r>
              <a:rPr lang="id-ID" altLang="en-US" sz="2000" dirty="0">
                <a:sym typeface="+mn-ea"/>
              </a:rPr>
              <a:t>terbagi menjadi beberapa </a:t>
            </a:r>
            <a:r>
              <a:rPr lang="en-US" altLang="en-US" sz="2000" dirty="0" smtClean="0">
                <a:sym typeface="+mn-ea"/>
              </a:rPr>
              <a:t>k</a:t>
            </a:r>
            <a:r>
              <a:rPr lang="id-ID" altLang="en-US" sz="2000" dirty="0" smtClean="0">
                <a:sym typeface="+mn-ea"/>
              </a:rPr>
              <a:t>elurahan </a:t>
            </a:r>
            <a:r>
              <a:rPr lang="id-ID" altLang="en-US" sz="2000" dirty="0">
                <a:sym typeface="+mn-ea"/>
              </a:rPr>
              <a:t>dan desa. </a:t>
            </a:r>
            <a:endParaRPr lang="id-ID" altLang="en-US" sz="2000" dirty="0"/>
          </a:p>
          <a:p>
            <a:pPr marL="342900" indent="-342900">
              <a:spcAft>
                <a:spcPts val="600"/>
              </a:spcAft>
            </a:pPr>
            <a:r>
              <a:rPr lang="en-US" altLang="en-US" sz="2000" dirty="0">
                <a:sym typeface="+mn-ea"/>
              </a:rPr>
              <a:t>	</a:t>
            </a:r>
            <a:r>
              <a:rPr lang="id-ID" altLang="en-US" sz="2000" dirty="0">
                <a:sym typeface="+mn-ea"/>
              </a:rPr>
              <a:t>Kecamatan bertanggung jawab atas aliran dana pembangunan kepada wilayah desa dan </a:t>
            </a:r>
            <a:r>
              <a:rPr lang="en-US" altLang="en-US" sz="2000" dirty="0">
                <a:sym typeface="+mn-ea"/>
              </a:rPr>
              <a:t>k</a:t>
            </a:r>
            <a:r>
              <a:rPr lang="id-ID" altLang="en-US" sz="2000" dirty="0">
                <a:sym typeface="+mn-ea"/>
              </a:rPr>
              <a:t>elurahan. </a:t>
            </a:r>
            <a:endParaRPr lang="id-ID" altLang="en-US" sz="2000" dirty="0"/>
          </a:p>
        </p:txBody>
      </p:sp>
      <p:pic>
        <p:nvPicPr>
          <p:cNvPr id="4" name="Picture 6" descr="D:\Endah\Video ABC\Video IPS 456\contoh\gbr 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9671"/>
          <a:stretch/>
        </p:blipFill>
        <p:spPr bwMode="auto">
          <a:xfrm>
            <a:off x="457200" y="711007"/>
            <a:ext cx="2302445" cy="4216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grpSp>
        <p:nvGrpSpPr>
          <p:cNvPr id="5" name="Group 4"/>
          <p:cNvGrpSpPr/>
          <p:nvPr/>
        </p:nvGrpSpPr>
        <p:grpSpPr>
          <a:xfrm>
            <a:off x="2362200" y="305579"/>
            <a:ext cx="4743450" cy="2456589"/>
            <a:chOff x="2362200" y="590550"/>
            <a:chExt cx="4743450" cy="2456589"/>
          </a:xfrm>
        </p:grpSpPr>
        <p:pic>
          <p:nvPicPr>
            <p:cNvPr id="4098" name="Picture 2" descr="D:\Endah\Video ABC\Video IPS 456\contoh\speech-bubble-4924668_1280.png"/>
            <p:cNvPicPr>
              <a:picLocks noChangeAspect="1" noChangeArrowheads="1"/>
            </p:cNvPicPr>
            <p:nvPr/>
          </p:nvPicPr>
          <p:blipFill rotWithShape="1">
            <a:blip r:embed="rId4">
              <a:extLst>
                <a:ext uri="{28A0092B-C50C-407E-A947-70E740481C1C}">
                  <a14:useLocalDpi xmlns:a14="http://schemas.microsoft.com/office/drawing/2010/main" val="0"/>
                </a:ext>
              </a:extLst>
            </a:blip>
            <a:srcRect t="28906" r="69219" b="46251"/>
            <a:stretch/>
          </p:blipFill>
          <p:spPr bwMode="auto">
            <a:xfrm>
              <a:off x="2362200" y="590550"/>
              <a:ext cx="4743450" cy="2456589"/>
            </a:xfrm>
            <a:prstGeom prst="rect">
              <a:avLst/>
            </a:prstGeom>
            <a:noFill/>
            <a:extLst>
              <a:ext uri="{909E8E84-426E-40DD-AFC4-6F175D3DCCD1}">
                <a14:hiddenFill xmlns:a14="http://schemas.microsoft.com/office/drawing/2010/main">
                  <a:solidFill>
                    <a:srgbClr val="FFFFFF"/>
                  </a:solidFill>
                </a14:hiddenFill>
              </a:ext>
            </a:extLst>
          </p:spPr>
        </p:pic>
        <p:sp>
          <p:nvSpPr>
            <p:cNvPr id="2" name="Kotak Teks 2"/>
            <p:cNvSpPr txBox="1"/>
            <p:nvPr/>
          </p:nvSpPr>
          <p:spPr>
            <a:xfrm>
              <a:off x="3429000" y="1428750"/>
              <a:ext cx="3124200" cy="1323439"/>
            </a:xfrm>
            <a:prstGeom prst="rect">
              <a:avLst/>
            </a:prstGeom>
            <a:noFill/>
          </p:spPr>
          <p:txBody>
            <a:bodyPr wrap="square" rtlCol="0" anchor="t">
              <a:spAutoFit/>
            </a:bodyPr>
            <a:lstStyle/>
            <a:p>
              <a:pPr marL="342900" indent="-342900" algn="ctr"/>
              <a:r>
                <a:rPr lang="en-US" altLang="en-US" sz="2000" dirty="0" smtClean="0">
                  <a:sym typeface="+mn-ea"/>
                </a:rPr>
                <a:t>	</a:t>
              </a:r>
              <a:r>
                <a:rPr lang="id-ID" altLang="en-US" sz="2000" dirty="0" smtClean="0">
                  <a:sym typeface="+mn-ea"/>
                </a:rPr>
                <a:t>Secara </a:t>
              </a:r>
              <a:r>
                <a:rPr lang="id-ID" altLang="en-US" sz="2000" dirty="0">
                  <a:sym typeface="+mn-ea"/>
                </a:rPr>
                <a:t>administratif, kecamatan berada di atas </a:t>
              </a:r>
              <a:r>
                <a:rPr lang="en-US" altLang="en-US" sz="2000" dirty="0" smtClean="0">
                  <a:sym typeface="+mn-ea"/>
                </a:rPr>
                <a:t>k</a:t>
              </a:r>
              <a:r>
                <a:rPr lang="id-ID" altLang="en-US" sz="2000" dirty="0" smtClean="0">
                  <a:sym typeface="+mn-ea"/>
                </a:rPr>
                <a:t>elurahan </a:t>
              </a:r>
              <a:r>
                <a:rPr lang="id-ID" altLang="en-US" sz="2000" dirty="0">
                  <a:sym typeface="+mn-ea"/>
                </a:rPr>
                <a:t>dan desa. </a:t>
              </a:r>
            </a:p>
            <a:p>
              <a:pPr marL="342900" indent="-342900" algn="ctr"/>
              <a:r>
                <a:rPr lang="en-US" altLang="en-US" sz="2000" dirty="0" smtClean="0">
                  <a:sym typeface="+mn-ea"/>
                </a:rPr>
                <a:t>	</a:t>
              </a:r>
              <a:endParaRPr lang="id-ID" altLang="en-US" sz="2000" dirty="0"/>
            </a:p>
          </p:txBody>
        </p:sp>
      </p:grpSp>
    </p:spTree>
    <p:extLst>
      <p:ext uri="{BB962C8B-B14F-4D97-AF65-F5344CB8AC3E}">
        <p14:creationId xmlns:p14="http://schemas.microsoft.com/office/powerpoint/2010/main" val="99149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2000"/>
                            </p:stCondLst>
                            <p:childTnLst>
                              <p:par>
                                <p:cTn id="15" presetID="22" presetClass="entr" presetSubtype="1" fill="hold" grpId="0" nodeType="afterEffect">
                                  <p:stCondLst>
                                    <p:cond delay="25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childTnLst>
                          </p:cTn>
                        </p:par>
                        <p:par>
                          <p:cTn id="18" fill="hold">
                            <p:stCondLst>
                              <p:cond delay="2750"/>
                            </p:stCondLst>
                            <p:childTnLst>
                              <p:par>
                                <p:cTn id="19" presetID="22" presetClass="entr" presetSubtype="1" fill="hold" grpId="0" nodeType="afterEffect">
                                  <p:stCondLst>
                                    <p:cond delay="25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up)">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ambar 5" descr="IMG_4046.jpg"/>
          <p:cNvPicPr>
            <a:picLocks noChangeAspect="1"/>
          </p:cNvPicPr>
          <p:nvPr/>
        </p:nvPicPr>
        <p:blipFill>
          <a:blip r:embed="rId2"/>
          <a:stretch>
            <a:fillRect/>
          </a:stretch>
        </p:blipFill>
        <p:spPr>
          <a:xfrm>
            <a:off x="-25400" y="1503919"/>
            <a:ext cx="4437380" cy="3137509"/>
          </a:xfrm>
          <a:prstGeom prst="rect">
            <a:avLst/>
          </a:prstGeom>
        </p:spPr>
      </p:pic>
      <p:sp>
        <p:nvSpPr>
          <p:cNvPr id="3" name="Rectangle 2"/>
          <p:cNvSpPr/>
          <p:nvPr/>
        </p:nvSpPr>
        <p:spPr>
          <a:xfrm>
            <a:off x="4219303" y="1809750"/>
            <a:ext cx="4572000" cy="2308325"/>
          </a:xfrm>
          <a:prstGeom prst="rect">
            <a:avLst/>
          </a:prstGeom>
        </p:spPr>
        <p:txBody>
          <a:bodyPr>
            <a:spAutoFit/>
          </a:bodyPr>
          <a:lstStyle/>
          <a:p>
            <a:pPr>
              <a:spcAft>
                <a:spcPts val="600"/>
              </a:spcAft>
            </a:pPr>
            <a:r>
              <a:rPr lang="id-ID" altLang="en-US" b="1" dirty="0"/>
              <a:t>Contoh hal-hal yang dapat kita </a:t>
            </a:r>
            <a:r>
              <a:rPr lang="id-ID" altLang="en-US" b="1" dirty="0" smtClean="0"/>
              <a:t>lakukan</a:t>
            </a:r>
            <a:r>
              <a:rPr lang="en-US" altLang="en-US" b="1" dirty="0" smtClean="0"/>
              <a:t>:</a:t>
            </a:r>
            <a:endParaRPr lang="id-ID" altLang="en-US" b="1" dirty="0"/>
          </a:p>
          <a:p>
            <a:pPr marL="342900" indent="-342900">
              <a:spcAft>
                <a:spcPts val="600"/>
              </a:spcAft>
              <a:buFont typeface="+mj-lt"/>
              <a:buAutoNum type="alphaLcPeriod"/>
            </a:pPr>
            <a:r>
              <a:rPr lang="id-ID" altLang="en-US" dirty="0"/>
              <a:t>Menjaga sarana dan prasarana umum, misalnya jalan dan jembatan dengan tidak mengotorinya.</a:t>
            </a:r>
          </a:p>
          <a:p>
            <a:pPr marL="342900" indent="-342900">
              <a:spcAft>
                <a:spcPts val="600"/>
              </a:spcAft>
              <a:buFont typeface="+mj-lt"/>
              <a:buAutoNum type="alphaLcPeriod"/>
            </a:pPr>
            <a:r>
              <a:rPr lang="id-ID" altLang="en-US" dirty="0"/>
              <a:t>Mengingatkan orang tua kita untuk membayar pajak dengan tertib.</a:t>
            </a:r>
          </a:p>
          <a:p>
            <a:pPr marL="342900" indent="-342900">
              <a:spcAft>
                <a:spcPts val="600"/>
              </a:spcAft>
              <a:buFont typeface="+mj-lt"/>
              <a:buAutoNum type="alphaLcPeriod"/>
            </a:pPr>
            <a:r>
              <a:rPr lang="id-ID" altLang="en-US" dirty="0"/>
              <a:t>Ikut serta dalam kegiatan gotong royong di tingkat kecamatan.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grpSp>
        <p:nvGrpSpPr>
          <p:cNvPr id="7" name="Group 6"/>
          <p:cNvGrpSpPr/>
          <p:nvPr/>
        </p:nvGrpSpPr>
        <p:grpSpPr>
          <a:xfrm>
            <a:off x="1107348" y="534226"/>
            <a:ext cx="6223909" cy="1101319"/>
            <a:chOff x="179512" y="1240759"/>
            <a:chExt cx="7679156" cy="1101319"/>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240759"/>
              <a:ext cx="7628751" cy="1101319"/>
            </a:xfrm>
            <a:prstGeom prst="rect">
              <a:avLst/>
            </a:prstGeom>
          </p:spPr>
        </p:pic>
        <p:sp>
          <p:nvSpPr>
            <p:cNvPr id="9" name="Rectangle 8"/>
            <p:cNvSpPr/>
            <p:nvPr/>
          </p:nvSpPr>
          <p:spPr>
            <a:xfrm>
              <a:off x="323528" y="1275606"/>
              <a:ext cx="7535140" cy="1015663"/>
            </a:xfrm>
            <a:prstGeom prst="rect">
              <a:avLst/>
            </a:prstGeom>
          </p:spPr>
          <p:txBody>
            <a:bodyPr wrap="square">
              <a:spAutoFit/>
            </a:bodyPr>
            <a:lstStyle/>
            <a:p>
              <a:r>
                <a:rPr lang="id-ID" altLang="en-US" sz="2000" dirty="0"/>
                <a:t>Tugas menjaga lingkungan di tingkat kecamatan bukan hanya tugas pemerintah kecamatan, tetapi juga tugas </a:t>
              </a:r>
              <a:endParaRPr lang="en-US" altLang="en-US" sz="2000" dirty="0"/>
            </a:p>
            <a:p>
              <a:r>
                <a:rPr lang="id-ID" altLang="en-US" sz="2000" dirty="0"/>
                <a:t>warga masyarakat.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750"/>
                            </p:stCondLst>
                            <p:childTnLst>
                              <p:par>
                                <p:cTn id="17" presetID="22" presetClass="entr" presetSubtype="1"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up)">
                                      <p:cBhvr>
                                        <p:cTn id="19" dur="500"/>
                                        <p:tgtEl>
                                          <p:spTgt spid="3">
                                            <p:txEl>
                                              <p:pRg st="0" end="0"/>
                                            </p:txEl>
                                          </p:spTgt>
                                        </p:tgtEl>
                                      </p:cBhvr>
                                    </p:animEffect>
                                  </p:childTnLst>
                                </p:cTn>
                              </p:par>
                            </p:childTnLst>
                          </p:cTn>
                        </p:par>
                        <p:par>
                          <p:cTn id="20" fill="hold">
                            <p:stCondLst>
                              <p:cond delay="2250"/>
                            </p:stCondLst>
                            <p:childTnLst>
                              <p:par>
                                <p:cTn id="21" presetID="22" presetClass="entr" presetSubtype="1"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up)">
                                      <p:cBhvr>
                                        <p:cTn id="23" dur="500"/>
                                        <p:tgtEl>
                                          <p:spTgt spid="3">
                                            <p:txEl>
                                              <p:pRg st="1" end="1"/>
                                            </p:txEl>
                                          </p:spTgt>
                                        </p:tgtEl>
                                      </p:cBhvr>
                                    </p:animEffect>
                                  </p:childTnLst>
                                </p:cTn>
                              </p:par>
                            </p:childTnLst>
                          </p:cTn>
                        </p:par>
                        <p:par>
                          <p:cTn id="24" fill="hold">
                            <p:stCondLst>
                              <p:cond delay="2750"/>
                            </p:stCondLst>
                            <p:childTnLst>
                              <p:par>
                                <p:cTn id="25" presetID="22" presetClass="entr" presetSubtype="1"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up)">
                                      <p:cBhvr>
                                        <p:cTn id="27" dur="500"/>
                                        <p:tgtEl>
                                          <p:spTgt spid="3">
                                            <p:txEl>
                                              <p:pRg st="2" end="2"/>
                                            </p:txEl>
                                          </p:spTgt>
                                        </p:tgtEl>
                                      </p:cBhvr>
                                    </p:animEffect>
                                  </p:childTnLst>
                                </p:cTn>
                              </p:par>
                            </p:childTnLst>
                          </p:cTn>
                        </p:par>
                        <p:par>
                          <p:cTn id="28" fill="hold">
                            <p:stCondLst>
                              <p:cond delay="3250"/>
                            </p:stCondLst>
                            <p:childTnLst>
                              <p:par>
                                <p:cTn id="29" presetID="22" presetClass="entr" presetSubtype="1"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up)">
                                      <p:cBhvr>
                                        <p:cTn id="3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urved Up Arrow 10"/>
          <p:cNvSpPr/>
          <p:nvPr/>
        </p:nvSpPr>
        <p:spPr>
          <a:xfrm rot="18060452" flipH="1" flipV="1">
            <a:off x="6046897" y="3082245"/>
            <a:ext cx="970372" cy="458335"/>
          </a:xfrm>
          <a:prstGeom prst="curvedUp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grpSp>
        <p:nvGrpSpPr>
          <p:cNvPr id="2" name="Group 1"/>
          <p:cNvGrpSpPr/>
          <p:nvPr/>
        </p:nvGrpSpPr>
        <p:grpSpPr>
          <a:xfrm>
            <a:off x="152400" y="133351"/>
            <a:ext cx="5938520" cy="1448434"/>
            <a:chOff x="2037347" y="1754086"/>
            <a:chExt cx="5337599" cy="1448434"/>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59" t="3935" r="459" b="77001"/>
            <a:stretch>
              <a:fillRect/>
            </a:stretch>
          </p:blipFill>
          <p:spPr>
            <a:xfrm>
              <a:off x="2037347" y="1754086"/>
              <a:ext cx="5337599" cy="1448434"/>
            </a:xfrm>
            <a:prstGeom prst="rect">
              <a:avLst/>
            </a:prstGeom>
          </p:spPr>
        </p:pic>
        <p:sp>
          <p:nvSpPr>
            <p:cNvPr id="4" name="TextBox 3"/>
            <p:cNvSpPr txBox="1"/>
            <p:nvPr/>
          </p:nvSpPr>
          <p:spPr>
            <a:xfrm>
              <a:off x="2456273" y="1902041"/>
              <a:ext cx="4280581" cy="829945"/>
            </a:xfrm>
            <a:prstGeom prst="rect">
              <a:avLst/>
            </a:prstGeom>
            <a:noFill/>
          </p:spPr>
          <p:txBody>
            <a:bodyPr wrap="square" rtlCol="0">
              <a:spAutoFit/>
            </a:bodyPr>
            <a:lstStyle/>
            <a:p>
              <a:pPr marL="457200" indent="-457200" algn="l">
                <a:buFont typeface="+mj-lt"/>
                <a:buAutoNum type="arabicPeriod" startAt="2"/>
              </a:pPr>
              <a:r>
                <a:rPr sz="2400" b="1" dirty="0">
                  <a:solidFill>
                    <a:schemeClr val="bg1"/>
                  </a:solidFill>
                </a:rPr>
                <a:t>Tata Cara </a:t>
              </a:r>
              <a:r>
                <a:rPr sz="2400" b="1" dirty="0" err="1">
                  <a:solidFill>
                    <a:schemeClr val="bg1"/>
                  </a:solidFill>
                </a:rPr>
                <a:t>Berperilaku</a:t>
              </a:r>
              <a:r>
                <a:rPr sz="2400" b="1" dirty="0">
                  <a:solidFill>
                    <a:schemeClr val="bg1"/>
                  </a:solidFill>
                </a:rPr>
                <a:t> di </a:t>
              </a:r>
              <a:r>
                <a:rPr sz="2400" b="1" dirty="0" err="1">
                  <a:solidFill>
                    <a:schemeClr val="bg1"/>
                  </a:solidFill>
                </a:rPr>
                <a:t>Lingkungan</a:t>
              </a:r>
              <a:r>
                <a:rPr sz="2400" b="1" dirty="0">
                  <a:solidFill>
                    <a:schemeClr val="bg1"/>
                  </a:solidFill>
                </a:rPr>
                <a:t> </a:t>
              </a:r>
              <a:r>
                <a:rPr sz="2400" b="1" dirty="0" err="1">
                  <a:solidFill>
                    <a:schemeClr val="bg1"/>
                  </a:solidFill>
                </a:rPr>
                <a:t>Kelurahan</a:t>
              </a:r>
              <a:r>
                <a:rPr sz="2400" b="1" dirty="0">
                  <a:solidFill>
                    <a:schemeClr val="bg1"/>
                  </a:solidFill>
                </a:rPr>
                <a:t> </a:t>
              </a:r>
              <a:r>
                <a:rPr sz="2400" b="1" dirty="0" err="1">
                  <a:solidFill>
                    <a:schemeClr val="bg1"/>
                  </a:solidFill>
                </a:rPr>
                <a:t>dan</a:t>
              </a:r>
              <a:r>
                <a:rPr sz="2400" b="1" dirty="0">
                  <a:solidFill>
                    <a:schemeClr val="bg1"/>
                  </a:solidFill>
                </a:rPr>
                <a:t> </a:t>
              </a:r>
              <a:r>
                <a:rPr sz="2400" b="1" dirty="0" err="1">
                  <a:solidFill>
                    <a:schemeClr val="bg1"/>
                  </a:solidFill>
                </a:rPr>
                <a:t>Desa</a:t>
              </a:r>
              <a:endParaRPr sz="2400" b="1" dirty="0">
                <a:solidFill>
                  <a:schemeClr val="bg1"/>
                </a:solidFill>
              </a:endParaRPr>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86758"/>
            <a:ext cx="9144000" cy="850392"/>
          </a:xfrm>
          <a:prstGeom prst="rect">
            <a:avLst/>
          </a:prstGeom>
        </p:spPr>
      </p:pic>
      <p:sp>
        <p:nvSpPr>
          <p:cNvPr id="13" name="Kotak Teks 12"/>
          <p:cNvSpPr txBox="1"/>
          <p:nvPr/>
        </p:nvSpPr>
        <p:spPr>
          <a:xfrm>
            <a:off x="3121660" y="1571614"/>
            <a:ext cx="2381250" cy="2585323"/>
          </a:xfrm>
          <a:prstGeom prst="rect">
            <a:avLst/>
          </a:prstGeom>
          <a:noFill/>
          <a:ln w="28575">
            <a:solidFill>
              <a:schemeClr val="accent2">
                <a:lumMod val="50000"/>
              </a:schemeClr>
            </a:solidFill>
            <a:prstDash val="dash"/>
          </a:ln>
        </p:spPr>
        <p:txBody>
          <a:bodyPr wrap="square" rtlCol="0" anchor="t">
            <a:spAutoFit/>
          </a:bodyPr>
          <a:lstStyle/>
          <a:p>
            <a:r>
              <a:rPr lang="en-US" altLang="en-US" b="1" dirty="0" err="1" smtClean="0">
                <a:sym typeface="+mn-ea"/>
              </a:rPr>
              <a:t>Desa</a:t>
            </a:r>
            <a:r>
              <a:rPr lang="en-US" altLang="en-US" dirty="0" smtClean="0">
                <a:sym typeface="+mn-ea"/>
              </a:rPr>
              <a:t> </a:t>
            </a:r>
            <a:r>
              <a:rPr lang="id-ID" altLang="en-US" dirty="0" smtClean="0">
                <a:sym typeface="+mn-ea"/>
              </a:rPr>
              <a:t>dipimpin </a:t>
            </a:r>
            <a:r>
              <a:rPr lang="id-ID" altLang="en-US" dirty="0">
                <a:sym typeface="+mn-ea"/>
              </a:rPr>
              <a:t>oleh kepala </a:t>
            </a:r>
            <a:r>
              <a:rPr lang="id-ID" altLang="en-US" dirty="0" smtClean="0">
                <a:sym typeface="+mn-ea"/>
              </a:rPr>
              <a:t>desa </a:t>
            </a:r>
            <a:r>
              <a:rPr lang="id-ID" altLang="en-US" dirty="0">
                <a:sym typeface="+mn-ea"/>
              </a:rPr>
              <a:t>yang dipilih oleh masyarakat melalui Pemilihan Kepala Desa (Pilkades). Seorang Kepala Desa tidak berstatus Aparatur Sipil Negara (ASN)</a:t>
            </a:r>
            <a:endParaRPr lang="id-ID" altLang="en-US" dirty="0"/>
          </a:p>
        </p:txBody>
      </p:sp>
      <p:pic>
        <p:nvPicPr>
          <p:cNvPr id="14" name="Gambar 13"/>
          <p:cNvPicPr>
            <a:picLocks noChangeAspect="1"/>
          </p:cNvPicPr>
          <p:nvPr/>
        </p:nvPicPr>
        <p:blipFill>
          <a:blip r:embed="rId4"/>
          <a:stretch>
            <a:fillRect/>
          </a:stretch>
        </p:blipFill>
        <p:spPr>
          <a:xfrm>
            <a:off x="6019800" y="1276350"/>
            <a:ext cx="2760345" cy="1990090"/>
          </a:xfrm>
          <a:prstGeom prst="rect">
            <a:avLst/>
          </a:prstGeom>
          <a:ln>
            <a:noFill/>
          </a:ln>
          <a:effectLst>
            <a:softEdge rad="112500"/>
          </a:effectLst>
        </p:spPr>
      </p:pic>
      <p:sp>
        <p:nvSpPr>
          <p:cNvPr id="18" name="Kotak Teks 17"/>
          <p:cNvSpPr txBox="1"/>
          <p:nvPr/>
        </p:nvSpPr>
        <p:spPr>
          <a:xfrm>
            <a:off x="6248400" y="3425100"/>
            <a:ext cx="2895600" cy="1107996"/>
          </a:xfrm>
          <a:prstGeom prst="rect">
            <a:avLst/>
          </a:prstGeom>
          <a:noFill/>
        </p:spPr>
        <p:txBody>
          <a:bodyPr wrap="square" rtlCol="0" anchor="t">
            <a:spAutoFit/>
          </a:bodyPr>
          <a:lstStyle/>
          <a:p>
            <a:pPr algn="ctr"/>
            <a:r>
              <a:rPr lang="id-ID" altLang="en-US" sz="1600" dirty="0"/>
              <a:t>Kepala desa dipilih langsung oleh warga desa melalui pemilihan </a:t>
            </a:r>
            <a:r>
              <a:rPr lang="id-ID" altLang="en-US" sz="1600" dirty="0" smtClean="0"/>
              <a:t>kepala </a:t>
            </a:r>
            <a:r>
              <a:rPr lang="id-ID" altLang="en-US" sz="1600" dirty="0"/>
              <a:t>desa (pilkades).</a:t>
            </a:r>
          </a:p>
        </p:txBody>
      </p:sp>
      <p:sp>
        <p:nvSpPr>
          <p:cNvPr id="6" name="Rectangle 5"/>
          <p:cNvSpPr/>
          <p:nvPr/>
        </p:nvSpPr>
        <p:spPr>
          <a:xfrm>
            <a:off x="418102" y="1532731"/>
            <a:ext cx="2401298" cy="2585323"/>
          </a:xfrm>
          <a:prstGeom prst="rect">
            <a:avLst/>
          </a:prstGeom>
          <a:ln w="28575">
            <a:solidFill>
              <a:schemeClr val="accent6">
                <a:lumMod val="50000"/>
              </a:schemeClr>
            </a:solidFill>
            <a:prstDash val="dash"/>
          </a:ln>
        </p:spPr>
        <p:txBody>
          <a:bodyPr wrap="square">
            <a:spAutoFit/>
          </a:bodyPr>
          <a:lstStyle/>
          <a:p>
            <a:r>
              <a:rPr lang="id-ID" altLang="en-US" b="1" dirty="0"/>
              <a:t>Kelurahan</a:t>
            </a:r>
            <a:r>
              <a:rPr lang="id-ID" altLang="en-US" dirty="0"/>
              <a:t> dipimpin </a:t>
            </a:r>
            <a:r>
              <a:rPr lang="id-ID" altLang="en-US" dirty="0" smtClean="0"/>
              <a:t>oleh </a:t>
            </a:r>
            <a:r>
              <a:rPr lang="id-ID" altLang="en-US" dirty="0"/>
              <a:t>lurah yang diangkat oleh bupati atau </a:t>
            </a:r>
            <a:r>
              <a:rPr lang="id-ID" altLang="en-US" dirty="0" smtClean="0"/>
              <a:t>walikota</a:t>
            </a:r>
            <a:r>
              <a:rPr lang="en-US" altLang="en-US" dirty="0" smtClean="0"/>
              <a:t>.</a:t>
            </a:r>
            <a:r>
              <a:rPr lang="id-ID" altLang="en-US" dirty="0">
                <a:sym typeface="+mn-ea"/>
              </a:rPr>
              <a:t> Jabatan lurah diisi oleh pejabat pemerintah yang </a:t>
            </a:r>
            <a:r>
              <a:rPr lang="id-ID" altLang="en-US" dirty="0" smtClean="0">
                <a:sym typeface="+mn-ea"/>
              </a:rPr>
              <a:t>ditunjuk </a:t>
            </a:r>
            <a:r>
              <a:rPr lang="id-ID" altLang="en-US" dirty="0">
                <a:sym typeface="+mn-ea"/>
              </a:rPr>
              <a:t>dan berstatus sebagai Aparatur Sipil Negara </a:t>
            </a:r>
            <a:r>
              <a:rPr lang="id-ID" altLang="en-US" dirty="0" smtClean="0">
                <a:sym typeface="+mn-ea"/>
              </a:rPr>
              <a:t>(</a:t>
            </a:r>
            <a:r>
              <a:rPr lang="id-ID" altLang="en-US" dirty="0">
                <a:sym typeface="+mn-ea"/>
              </a:rPr>
              <a:t>ASN). </a:t>
            </a:r>
            <a:endParaRPr lang="en-US" altLang="en-US" dirty="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25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750"/>
                            </p:stCondLst>
                            <p:childTnLst>
                              <p:par>
                                <p:cTn id="21" presetID="14" presetClass="entr" presetSubtype="1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par>
                          <p:cTn id="24" fill="hold">
                            <p:stCondLst>
                              <p:cond delay="3250"/>
                            </p:stCondLst>
                            <p:childTnLst>
                              <p:par>
                                <p:cTn id="25" presetID="22"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750"/>
                                        <p:tgtEl>
                                          <p:spTgt spid="11"/>
                                        </p:tgtEl>
                                      </p:cBhvr>
                                    </p:animEffect>
                                  </p:childTnLst>
                                </p:cTn>
                              </p:par>
                            </p:childTnLst>
                          </p:cTn>
                        </p:par>
                        <p:par>
                          <p:cTn id="28" fill="hold">
                            <p:stCondLst>
                              <p:cond delay="4000"/>
                            </p:stCondLst>
                            <p:childTnLst>
                              <p:par>
                                <p:cTn id="29" presetID="22" presetClass="entr" presetSubtype="1" fill="hold" grpId="0" nodeType="afterEffect">
                                  <p:stCondLst>
                                    <p:cond delay="50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8" grpId="0"/>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811</Words>
  <Application>Microsoft Office PowerPoint</Application>
  <PresentationFormat>On-screen Show (16:9)</PresentationFormat>
  <Paragraphs>84</Paragraphs>
  <Slides>19</Slides>
  <Notes>2</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Setiap provinsi dipimpin oleh gubernur.  Wilayah administrasi di bawah provinsi adalah kabupaten/kota.   Di bawah kabupaten/kota, ada kecamatan, desa, dan kelurahan. </vt:lpstr>
      <vt:lpstr>PowerPoint Presentation</vt:lpstr>
      <vt:lpstr>PowerPoint Presentation</vt:lpstr>
      <vt:lpstr>PowerPoint Presentation</vt:lpstr>
      <vt:lpstr>PowerPoint Presentation</vt:lpstr>
      <vt:lpstr>PowerPoint Presentation</vt:lpstr>
      <vt:lpstr>PowerPoint Presentation</vt:lpstr>
      <vt:lpstr>Lurah dan kepala desa memiliki tugas yang hampir sama.   Perbedaannya, lurah bertanggung jawab kepada camat, sedangkan kepala desa bertanggung jawab kepada masyarakat desa yang dipimpinnya.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Aulia Dwiningtyas Putri</dc:creator>
  <cp:lastModifiedBy>Endah Wahyuningtias</cp:lastModifiedBy>
  <cp:revision>155</cp:revision>
  <dcterms:created xsi:type="dcterms:W3CDTF">2022-01-17T01:37:00Z</dcterms:created>
  <dcterms:modified xsi:type="dcterms:W3CDTF">2023-03-10T01:30:13Z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4D77538E2C904CA4AFD6378355B466A9</vt:lpwstr>
  </property>
  <property fmtid="{D5CDD505-2E9C-101B-9397-08002B2CF9AE}" pid="3" name="KSOProductBuildVer">
    <vt:lpwstr>1057-11.2.0.10463</vt:lpwstr>
  </property>
</Properties>
</file>