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5" r:id="rId2"/>
    <p:sldId id="277" r:id="rId3"/>
    <p:sldId id="319" r:id="rId4"/>
    <p:sldId id="320" r:id="rId5"/>
    <p:sldId id="328" r:id="rId6"/>
    <p:sldId id="276" r:id="rId7"/>
    <p:sldId id="322" r:id="rId8"/>
    <p:sldId id="323" r:id="rId9"/>
    <p:sldId id="324" r:id="rId10"/>
    <p:sldId id="325" r:id="rId11"/>
    <p:sldId id="326" r:id="rId12"/>
    <p:sldId id="327" r:id="rId13"/>
    <p:sldId id="305" r:id="rId14"/>
    <p:sldId id="28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99"/>
    <a:srgbClr val="008080"/>
    <a:srgbClr val="990033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>
        <p:scale>
          <a:sx n="80" d="100"/>
          <a:sy n="80" d="100"/>
        </p:scale>
        <p:origin x="-1002" y="-2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3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5.png"/><Relationship Id="rId7" Type="http://schemas.openxmlformats.org/officeDocument/2006/relationships/image" Target="../media/image2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7.png"/><Relationship Id="rId7" Type="http://schemas.openxmlformats.org/officeDocument/2006/relationships/image" Target="../media/image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png"/><Relationship Id="rId7" Type="http://schemas.openxmlformats.org/officeDocument/2006/relationships/image" Target="../media/image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4.png"/><Relationship Id="rId7" Type="http://schemas.openxmlformats.org/officeDocument/2006/relationships/image" Target="../media/image1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286130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SENI BUDAYA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D:\JOB TUTI\JOB 2022\5. Bupena Merdeka 1A\COVER\Bupena Merdeka 1A SD Ari New depa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1425010" y="863342"/>
            <a:ext cx="2463588" cy="3204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252520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4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251520" y="326392"/>
            <a:ext cx="5463488" cy="661182"/>
            <a:chOff x="685800" y="1838738"/>
            <a:chExt cx="5708126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708126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2" y="1921553"/>
              <a:ext cx="5483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9999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bentuk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dari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garis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lengkung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.</a:t>
              </a:r>
            </a:p>
          </p:txBody>
        </p:sp>
      </p:grpSp>
      <p:sp>
        <p:nvSpPr>
          <p:cNvPr id="4" name="Oval 3"/>
          <p:cNvSpPr/>
          <p:nvPr/>
        </p:nvSpPr>
        <p:spPr>
          <a:xfrm>
            <a:off x="830925" y="1402459"/>
            <a:ext cx="1436819" cy="1436819"/>
          </a:xfrm>
          <a:prstGeom prst="ellipse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63888" y="1471126"/>
            <a:ext cx="1944216" cy="1292803"/>
          </a:xfrm>
          <a:prstGeom prst="ellipse">
            <a:avLst/>
          </a:prstGeom>
          <a:solidFill>
            <a:srgbClr val="99003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27"/>
          <a:stretch/>
        </p:blipFill>
        <p:spPr bwMode="auto">
          <a:xfrm flipH="1">
            <a:off x="6588224" y="957337"/>
            <a:ext cx="2261913" cy="3902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3" name="Group 19"/>
          <p:cNvGrpSpPr/>
          <p:nvPr/>
        </p:nvGrpSpPr>
        <p:grpSpPr>
          <a:xfrm>
            <a:off x="500034" y="3071816"/>
            <a:ext cx="2286016" cy="546645"/>
            <a:chOff x="3695387" y="3579862"/>
            <a:chExt cx="2286016" cy="546645"/>
          </a:xfrm>
        </p:grpSpPr>
        <p:pic>
          <p:nvPicPr>
            <p:cNvPr id="21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2286016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887354" y="3579862"/>
              <a:ext cx="1879735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rgbClr val="008080"/>
                  </a:solidFill>
                </a:rPr>
                <a:t>Lingkaran </a:t>
              </a:r>
              <a:endParaRPr lang="en-US" sz="26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7" name="Group 22"/>
          <p:cNvGrpSpPr/>
          <p:nvPr/>
        </p:nvGrpSpPr>
        <p:grpSpPr>
          <a:xfrm>
            <a:off x="3786182" y="3071816"/>
            <a:ext cx="1714512" cy="529139"/>
            <a:chOff x="3695387" y="3597368"/>
            <a:chExt cx="1714512" cy="529139"/>
          </a:xfrm>
        </p:grpSpPr>
        <p:pic>
          <p:nvPicPr>
            <p:cNvPr id="24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714512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3815916" y="3597368"/>
              <a:ext cx="145110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rgbClr val="008080"/>
                  </a:solidFill>
                </a:rPr>
                <a:t>Oval </a:t>
              </a:r>
              <a:endParaRPr lang="en-US" sz="2600" b="1" dirty="0" smtClean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5361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5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5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5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0"/>
          <a:stretch/>
        </p:blipFill>
        <p:spPr bwMode="auto">
          <a:xfrm>
            <a:off x="6879660" y="915566"/>
            <a:ext cx="230085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6" name="Picture 3" descr="I:\Template Bupena Merdeka (Konten QR-Media mengajar)\BAHAN\angka 147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85720" y="710390"/>
            <a:ext cx="3905657" cy="93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:\Template Bupena Merdeka (Konten QR-Media mengajar)\BAHAN\huruf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49740" y="2646588"/>
            <a:ext cx="4007946" cy="103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20"/>
          <p:cNvGrpSpPr/>
          <p:nvPr/>
        </p:nvGrpSpPr>
        <p:grpSpPr>
          <a:xfrm>
            <a:off x="4830985" y="928676"/>
            <a:ext cx="1812717" cy="553998"/>
            <a:chOff x="3695387" y="3579862"/>
            <a:chExt cx="1812717" cy="553998"/>
          </a:xfrm>
        </p:grpSpPr>
        <p:pic>
          <p:nvPicPr>
            <p:cNvPr id="22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81271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3815916" y="3579862"/>
              <a:ext cx="1512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008080"/>
                  </a:solidFill>
                </a:rPr>
                <a:t>Angka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3" name="Group 23"/>
          <p:cNvGrpSpPr/>
          <p:nvPr/>
        </p:nvGrpSpPr>
        <p:grpSpPr>
          <a:xfrm>
            <a:off x="4714876" y="2857502"/>
            <a:ext cx="1812717" cy="553998"/>
            <a:chOff x="3695387" y="3579862"/>
            <a:chExt cx="1812717" cy="553998"/>
          </a:xfrm>
        </p:grpSpPr>
        <p:pic>
          <p:nvPicPr>
            <p:cNvPr id="25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81271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3815916" y="3579862"/>
              <a:ext cx="1512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008080"/>
                  </a:solidFill>
                </a:rPr>
                <a:t>Huruf 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93321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01600"/>
            <a:ext cx="9147176" cy="5245100"/>
          </a:xfrm>
          <a:prstGeom prst="rect">
            <a:avLst/>
          </a:prstGeom>
          <a:noFill/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0"/>
          <a:stretch/>
        </p:blipFill>
        <p:spPr bwMode="auto">
          <a:xfrm>
            <a:off x="6879660" y="915566"/>
            <a:ext cx="230085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3" descr="G:\Template Bupena Merdeka (Konten QR-Media mengajar)\BAHAN\bintang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054777" y="1643056"/>
            <a:ext cx="1605157" cy="217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G:\Template Bupena Merdeka (Konten QR-Media mengajar)\BAHAN\rumah.pn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786182" y="1500180"/>
            <a:ext cx="1651232" cy="235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2"/>
          <p:cNvGrpSpPr/>
          <p:nvPr/>
        </p:nvGrpSpPr>
        <p:grpSpPr>
          <a:xfrm>
            <a:off x="642910" y="428610"/>
            <a:ext cx="2808429" cy="553998"/>
            <a:chOff x="3695387" y="3579862"/>
            <a:chExt cx="2808429" cy="553998"/>
          </a:xfrm>
        </p:grpSpPr>
        <p:pic>
          <p:nvPicPr>
            <p:cNvPr id="14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2786082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695387" y="3579862"/>
              <a:ext cx="28084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008080"/>
                  </a:solidFill>
                </a:rPr>
                <a:t>Bentuk bebas</a:t>
              </a:r>
              <a:endParaRPr lang="en-US" sz="3000" b="1" dirty="0" smtClean="0">
                <a:solidFill>
                  <a:srgbClr val="00808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80962" y="409946"/>
            <a:ext cx="6419864" cy="733044"/>
            <a:chOff x="152400" y="214296"/>
            <a:chExt cx="6419864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6419864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5538798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Memotong dan Menempel Bentuk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8596" y="2049376"/>
            <a:ext cx="3929090" cy="2308324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177800" indent="-177800">
              <a:buClr>
                <a:srgbClr val="FF0066"/>
              </a:buCl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Memotong bentuk dengan cara dirobek.</a:t>
            </a:r>
          </a:p>
          <a:p>
            <a:pPr marL="177800" indent="-177800">
              <a:buClr>
                <a:srgbClr val="FF0066"/>
              </a:buCl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Memotong bentuk dengan menggunakan gunting.</a:t>
            </a:r>
          </a:p>
          <a:p>
            <a:pPr marL="177800" indent="-177800">
              <a:buClr>
                <a:srgbClr val="FF0066"/>
              </a:buClr>
              <a:buFont typeface="Arial" pitchFamily="34" charset="0"/>
              <a:buChar char="•"/>
            </a:pPr>
            <a:r>
              <a:rPr lang="id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Memotong bentuk menggunakan </a:t>
            </a:r>
            <a:r>
              <a:rPr lang="id-ID" sz="2400" b="1" i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cutter</a:t>
            </a:r>
            <a:r>
              <a:rPr lang="id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0" name="Picture 2" descr="D:\Tere\KONTEN QR\BAHAN\tokoh 1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40517" y="2050143"/>
            <a:ext cx="3660639" cy="266474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5720" y="1364927"/>
            <a:ext cx="59293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70C0"/>
                </a:solidFill>
              </a:rPr>
              <a:t>Ada tiga cara untuk memotong bentuk.</a:t>
            </a:r>
            <a:endParaRPr lang="en-US" sz="2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57686" y="2000246"/>
            <a:ext cx="4624051" cy="274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5720" y="812059"/>
            <a:ext cx="4500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990033"/>
                </a:solidFill>
              </a:rPr>
              <a:t>Potongan bentuk dapat ditempel di kertas.</a:t>
            </a:r>
          </a:p>
          <a:p>
            <a:r>
              <a:rPr lang="id-ID" sz="2400" b="1" dirty="0" smtClean="0">
                <a:solidFill>
                  <a:srgbClr val="990033"/>
                </a:solidFill>
              </a:rPr>
              <a:t>Tempelkan potongan bentuk menggunakan lem.</a:t>
            </a:r>
            <a:endParaRPr lang="en-US" sz="2400" b="1" dirty="0">
              <a:solidFill>
                <a:srgbClr val="99003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383695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8080"/>
                </a:solidFill>
              </a:rPr>
              <a:t>Atau dapat menggunakan selotip untuk menempel.</a:t>
            </a:r>
            <a:endParaRPr lang="en-US" sz="2400" b="1" dirty="0">
              <a:solidFill>
                <a:srgbClr val="00808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d-ID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392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Ayo, 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engenal </a:t>
            </a:r>
            <a:r>
              <a:rPr lang="en-US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</a:t>
            </a:r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unyi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52954"/>
            <a:ext cx="6429420" cy="733044"/>
            <a:chOff x="295276" y="214296"/>
            <a:chExt cx="642942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514353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6048420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Bermain dan Bernyanyi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2598009"/>
            <a:ext cx="5000660" cy="830997"/>
          </a:xfrm>
          <a:prstGeom prst="rect">
            <a:avLst/>
          </a:prstGeom>
          <a:solidFill>
            <a:srgbClr val="E5E5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990033"/>
                </a:solidFill>
                <a:latin typeface="+mj-lt"/>
                <a:cs typeface="Arial" panose="020B0604020202020204" pitchFamily="34" charset="0"/>
              </a:rPr>
              <a:t>Lagu wajib nasional </a:t>
            </a: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bertema perjuangan dan nasionalisme bangsa.</a:t>
            </a: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130811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28596" y="3598141"/>
            <a:ext cx="5357850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Contoh lagu wajib nasional, yaitu “Mars Pancasila” dan “Maju Tak Gentar”.</a:t>
            </a:r>
            <a:endParaRPr lang="id-ID" sz="2400" b="1" dirty="0" smtClean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4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:\Template Bupena Merdeka (Konten QR-Media mengajar)\BAHAN\Notes hijau tua 2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915816" y="856815"/>
            <a:ext cx="5904656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95439"/>
            <a:ext cx="3000364" cy="35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1491630"/>
            <a:ext cx="4357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chemeClr val="bg1"/>
                </a:solidFill>
              </a:rPr>
              <a:t>Lagu daerah berasal dari suatu daerah di Indonesia.</a:t>
            </a:r>
            <a:endParaRPr lang="en-US" sz="26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2678484"/>
            <a:ext cx="442915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FF00"/>
                </a:solidFill>
              </a:rPr>
              <a:t>Lagu daerah biasanya menggunakan bahasa daerah.</a:t>
            </a:r>
            <a:endParaRPr lang="en-US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045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re\KONTEN QR\BACKGROUND\kuning.jpg"/>
          <p:cNvPicPr>
            <a:picLocks noChangeAspect="1" noChangeArrowheads="1"/>
          </p:cNvPicPr>
          <p:nvPr/>
        </p:nvPicPr>
        <p:blipFill>
          <a:blip r:embed="rId2" cstate="print"/>
          <a:srcRect l="10278" t="5994" r="17365" b="3668"/>
          <a:stretch>
            <a:fillRect/>
          </a:stretch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10823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285719" y="214296"/>
            <a:ext cx="4071968" cy="785818"/>
            <a:chOff x="3643305" y="777820"/>
            <a:chExt cx="4071968" cy="7858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/>
            <p:cNvGrpSpPr/>
            <p:nvPr/>
          </p:nvGrpSpPr>
          <p:grpSpPr>
            <a:xfrm>
              <a:off x="3643305" y="777820"/>
              <a:ext cx="4071968" cy="785818"/>
              <a:chOff x="4500561" y="1000114"/>
              <a:chExt cx="4137644" cy="785818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00561" y="1000114"/>
                <a:ext cx="4137644" cy="785818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572000" y="1071552"/>
                <a:ext cx="4006289" cy="642942"/>
              </a:xfrm>
              <a:prstGeom prst="roundRect">
                <a:avLst/>
              </a:prstGeom>
              <a:noFill/>
              <a:ln w="19050">
                <a:solidFill>
                  <a:srgbClr val="FFFF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643306" y="849258"/>
              <a:ext cx="392909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chemeClr val="bg1"/>
                  </a:solidFill>
                </a:rPr>
                <a:t>Contoh lagu daerah.</a:t>
              </a:r>
              <a:endParaRPr lang="en-US" sz="3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347570" y="1000114"/>
            <a:ext cx="2400092" cy="376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55576" y="1300249"/>
            <a:ext cx="4632457" cy="1271500"/>
            <a:chOff x="500033" y="3500444"/>
            <a:chExt cx="4632457" cy="1271500"/>
          </a:xfrm>
        </p:grpSpPr>
        <p:pic>
          <p:nvPicPr>
            <p:cNvPr id="22" name="Picture 21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3" y="3500444"/>
              <a:ext cx="4632457" cy="1271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12"/>
            <p:cNvSpPr txBox="1"/>
            <p:nvPr/>
          </p:nvSpPr>
          <p:spPr>
            <a:xfrm>
              <a:off x="571472" y="3655318"/>
              <a:ext cx="44170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 smtClean="0">
                  <a:solidFill>
                    <a:srgbClr val="FF0066"/>
                  </a:solidFill>
                </a:rPr>
                <a:t>Ampar-Ampar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Pisang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smtClean="0"/>
                <a:t/>
              </a:r>
              <a:br>
                <a:rPr lang="en-US" sz="2800" b="1" dirty="0" smtClean="0"/>
              </a:br>
              <a:r>
                <a:rPr lang="en-US" sz="2800" b="1" dirty="0" err="1" smtClean="0"/>
                <a:t>dari</a:t>
              </a:r>
              <a:r>
                <a:rPr lang="en-US" sz="2800" b="1" dirty="0" smtClean="0"/>
                <a:t> Kalimantan Selatan 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203" y="2754466"/>
            <a:ext cx="4679219" cy="1155286"/>
            <a:chOff x="500033" y="3500444"/>
            <a:chExt cx="4679219" cy="1155286"/>
          </a:xfrm>
        </p:grpSpPr>
        <p:pic>
          <p:nvPicPr>
            <p:cNvPr id="20" name="Picture 19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3" y="3500444"/>
              <a:ext cx="4679219" cy="11552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12"/>
            <p:cNvSpPr txBox="1"/>
            <p:nvPr/>
          </p:nvSpPr>
          <p:spPr>
            <a:xfrm>
              <a:off x="1147373" y="3571882"/>
              <a:ext cx="32147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800" b="1" dirty="0" err="1" smtClean="0">
                  <a:solidFill>
                    <a:srgbClr val="FF0066"/>
                  </a:solidFill>
                </a:rPr>
                <a:t>Manuk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FF0066"/>
                  </a:solidFill>
                </a:rPr>
                <a:t>Dadali</a:t>
              </a:r>
              <a:r>
                <a:rPr lang="en-US" sz="2800" b="1" dirty="0" smtClean="0">
                  <a:solidFill>
                    <a:srgbClr val="FF0066"/>
                  </a:solidFill>
                </a:rPr>
                <a:t> </a:t>
              </a:r>
              <a:r>
                <a:rPr lang="en-US" sz="2800" b="1" dirty="0" smtClean="0"/>
                <a:t/>
              </a:r>
              <a:br>
                <a:rPr lang="en-US" sz="2800" b="1" dirty="0" smtClean="0"/>
              </a:br>
              <a:r>
                <a:rPr lang="en-US" sz="2800" b="1" dirty="0" err="1" smtClean="0"/>
                <a:t>dari</a:t>
              </a:r>
              <a:r>
                <a:rPr lang="en-US" sz="2800" b="1" dirty="0" smtClean="0"/>
                <a:t> </a:t>
              </a:r>
              <a:r>
                <a:rPr lang="en-US" sz="2800" b="1" dirty="0" err="1" smtClean="0"/>
                <a:t>Jawa</a:t>
              </a:r>
              <a:r>
                <a:rPr lang="en-US" sz="2800" b="1" dirty="0" smtClean="0"/>
                <a:t> Barat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7285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4282" y="285734"/>
            <a:ext cx="5500726" cy="733044"/>
            <a:chOff x="152400" y="214296"/>
            <a:chExt cx="550072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286412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09590" y="267070"/>
              <a:ext cx="5143536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Mengenal Jenis-Jenis Bunyi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8596" y="1357304"/>
            <a:ext cx="4643470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990033"/>
                </a:solidFill>
              </a:rPr>
              <a:t>Suara disebut juga dengan bunyi.</a:t>
            </a:r>
          </a:p>
          <a:p>
            <a:r>
              <a:rPr lang="en-US" sz="2400" b="1" dirty="0" err="1" smtClean="0">
                <a:solidFill>
                  <a:srgbClr val="008080"/>
                </a:solidFill>
              </a:rPr>
              <a:t>Sumber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bunyi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adalah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segala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sesuatu</a:t>
            </a:r>
            <a:r>
              <a:rPr lang="en-US" sz="2400" b="1" dirty="0" smtClean="0">
                <a:solidFill>
                  <a:srgbClr val="008080"/>
                </a:solidFill>
              </a:rPr>
              <a:t> yang </a:t>
            </a:r>
            <a:r>
              <a:rPr lang="en-US" sz="2400" b="1" dirty="0" err="1" smtClean="0">
                <a:solidFill>
                  <a:srgbClr val="008080"/>
                </a:solidFill>
              </a:rPr>
              <a:t>menghasilkan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bunyi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1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0909"/>
          <a:stretch>
            <a:fillRect/>
          </a:stretch>
        </p:blipFill>
        <p:spPr bwMode="auto">
          <a:xfrm>
            <a:off x="6000760" y="952999"/>
            <a:ext cx="2643206" cy="383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596" y="2857502"/>
            <a:ext cx="3857652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990033"/>
                </a:solidFill>
              </a:rPr>
              <a:t>Ada dua sumber bunyi.</a:t>
            </a:r>
          </a:p>
          <a:p>
            <a:r>
              <a:rPr lang="id-ID" sz="2400" b="1" dirty="0" smtClean="0">
                <a:solidFill>
                  <a:srgbClr val="FF0066"/>
                </a:solidFill>
              </a:rPr>
              <a:t>Ada bunyi alam dan bunyi buatan.</a:t>
            </a:r>
            <a:endParaRPr lang="en-US" sz="2400" b="1" dirty="0" smtClean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79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taman.jpg"/>
          <p:cNvPicPr>
            <a:picLocks noChangeAspect="1" noChangeArrowheads="1"/>
          </p:cNvPicPr>
          <p:nvPr/>
        </p:nvPicPr>
        <p:blipFill>
          <a:blip r:embed="rId2" cstate="print"/>
          <a:srcRect l="1597" r="1597" b="9689"/>
          <a:stretch>
            <a:fillRect/>
          </a:stretch>
        </p:blipFill>
        <p:spPr bwMode="auto">
          <a:xfrm>
            <a:off x="0" y="-71456"/>
            <a:ext cx="9144000" cy="5119704"/>
          </a:xfrm>
          <a:prstGeom prst="rect">
            <a:avLst/>
          </a:prstGeom>
          <a:noFill/>
        </p:spPr>
      </p:pic>
      <p:pic>
        <p:nvPicPr>
          <p:cNvPr id="3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26892"/>
          <a:stretch>
            <a:fillRect/>
          </a:stretch>
        </p:blipFill>
        <p:spPr bwMode="auto">
          <a:xfrm flipH="1">
            <a:off x="-1" y="785800"/>
            <a:ext cx="2606930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6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862282"/>
            <a:ext cx="4286280" cy="3209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643306" y="1679724"/>
            <a:ext cx="32147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660033"/>
                </a:solidFill>
              </a:rPr>
              <a:t>Bunyi alam berasal dari alam.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2714626"/>
            <a:ext cx="3714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8080"/>
                </a:solidFill>
              </a:rPr>
              <a:t>Bunyi buatan dibuat oleh manusia.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482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52954" y="506167"/>
            <a:ext cx="711957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id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Garis dan Bentuk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844" y="1500180"/>
            <a:ext cx="4643470" cy="733044"/>
            <a:chOff x="295276" y="214296"/>
            <a:chExt cx="4643470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214296"/>
              <a:ext cx="4643470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976718" cy="5425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Macam-Macam Garis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2657305"/>
            <a:ext cx="4286280" cy="1200329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Ada banyak garis di sekitar kita.</a:t>
            </a:r>
          </a:p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Ada garis lurus.</a:t>
            </a:r>
          </a:p>
          <a:p>
            <a:r>
              <a:rPr lang="id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Ada juga garis lengkung.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3" descr="D:\Tere\BUPENA 1B\PP\BAB 2\a3 Gb anak belajar dirumah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87935" y="1679858"/>
            <a:ext cx="2941783" cy="30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29256" y="496041"/>
            <a:ext cx="2105410" cy="393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928600" y="1000114"/>
            <a:ext cx="221464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Group 4"/>
          <p:cNvGrpSpPr/>
          <p:nvPr/>
        </p:nvGrpSpPr>
        <p:grpSpPr>
          <a:xfrm>
            <a:off x="322958" y="285734"/>
            <a:ext cx="3820414" cy="661182"/>
            <a:chOff x="685800" y="1838738"/>
            <a:chExt cx="3991480" cy="661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1480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129" y="1921553"/>
              <a:ext cx="3876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9999"/>
                  </a:solidFill>
                </a:rPr>
                <a:t>Contoh bunyi alam.</a:t>
              </a:r>
              <a:endParaRPr lang="en-US" sz="30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11" name="Picture 10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718" y="22064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3"/>
          <p:cNvGrpSpPr/>
          <p:nvPr/>
        </p:nvGrpSpPr>
        <p:grpSpPr>
          <a:xfrm>
            <a:off x="500034" y="3500444"/>
            <a:ext cx="3429024" cy="1143008"/>
            <a:chOff x="500034" y="3500444"/>
            <a:chExt cx="3429024" cy="1143008"/>
          </a:xfrm>
        </p:grpSpPr>
        <p:pic>
          <p:nvPicPr>
            <p:cNvPr id="12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500444"/>
              <a:ext cx="3429024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71472" y="3571882"/>
              <a:ext cx="32147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Gunung meletus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Dhuar-dhuar-dhuar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5" name="Group 14"/>
          <p:cNvGrpSpPr/>
          <p:nvPr/>
        </p:nvGrpSpPr>
        <p:grpSpPr>
          <a:xfrm>
            <a:off x="4786314" y="3500444"/>
            <a:ext cx="3429024" cy="1143008"/>
            <a:chOff x="500034" y="3500444"/>
            <a:chExt cx="3429024" cy="1143008"/>
          </a:xfrm>
        </p:grpSpPr>
        <p:pic>
          <p:nvPicPr>
            <p:cNvPr id="16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500444"/>
              <a:ext cx="3429024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571472" y="3571882"/>
              <a:ext cx="321471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Rintik hujan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Tik-tik-tik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503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G:\Template Bupena Merdeka (Konten QR-Media mengajar)\BACKGROUND\kotak 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85786" y="1357304"/>
            <a:ext cx="3363146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857884" y="1214428"/>
            <a:ext cx="2290513" cy="1997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22958" y="338932"/>
            <a:ext cx="3820414" cy="661182"/>
            <a:chOff x="685800" y="1838738"/>
            <a:chExt cx="3991480" cy="66118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1480" cy="66118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1129" y="1921553"/>
              <a:ext cx="3876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009999"/>
                  </a:solidFill>
                </a:rPr>
                <a:t>Contoh bunyi alam.</a:t>
              </a:r>
              <a:endParaRPr lang="en-US" sz="30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8" name="Picture 7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642910" y="3357568"/>
            <a:ext cx="3000396" cy="1143008"/>
            <a:chOff x="500034" y="3500444"/>
            <a:chExt cx="3000396" cy="1143008"/>
          </a:xfrm>
        </p:grpSpPr>
        <p:pic>
          <p:nvPicPr>
            <p:cNvPr id="11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500444"/>
              <a:ext cx="3000396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71472" y="3571882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Angin 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Wus-wus-wus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43504" y="3286130"/>
            <a:ext cx="3000396" cy="1143008"/>
            <a:chOff x="500034" y="3500444"/>
            <a:chExt cx="3000396" cy="1143008"/>
          </a:xfrm>
        </p:grpSpPr>
        <p:pic>
          <p:nvPicPr>
            <p:cNvPr id="14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34" y="3500444"/>
              <a:ext cx="3000396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1472" y="3571882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Burung 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Cuit-cuit-cuit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50666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6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Template Bupena Merdeka (Konten QR-Media mengajar)\BACKGROUND\hijau.jpg"/>
          <p:cNvPicPr>
            <a:picLocks noChangeAspect="1" noChangeArrowheads="1"/>
          </p:cNvPicPr>
          <p:nvPr/>
        </p:nvPicPr>
        <p:blipFill>
          <a:blip r:embed="rId2" cstate="print"/>
          <a:srcRect l="9687" t="23144" r="3537" b="18424"/>
          <a:stretch>
            <a:fillRect/>
          </a:stretch>
        </p:blipFill>
        <p:spPr bwMode="auto">
          <a:xfrm>
            <a:off x="-32" y="0"/>
            <a:ext cx="9144032" cy="51435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322958" y="214296"/>
            <a:ext cx="3820414" cy="661182"/>
            <a:chOff x="685800" y="1838738"/>
            <a:chExt cx="3991480" cy="6611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1480" cy="66118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01129" y="1921553"/>
              <a:ext cx="3876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Contoh bunyi buatan.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50115" y="1142990"/>
            <a:ext cx="1862073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474860" y="1000114"/>
            <a:ext cx="1954659" cy="2365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6" name="Group 10"/>
          <p:cNvGrpSpPr/>
          <p:nvPr/>
        </p:nvGrpSpPr>
        <p:grpSpPr>
          <a:xfrm>
            <a:off x="714348" y="3357568"/>
            <a:ext cx="2928957" cy="1143008"/>
            <a:chOff x="571472" y="3500444"/>
            <a:chExt cx="2928957" cy="1143008"/>
          </a:xfrm>
        </p:grpSpPr>
        <p:pic>
          <p:nvPicPr>
            <p:cNvPr id="12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42910" y="3500444"/>
              <a:ext cx="2857519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571472" y="3571882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Jam 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Tik-tik-tik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4857752" y="3357568"/>
            <a:ext cx="2928957" cy="1143008"/>
            <a:chOff x="571472" y="3500444"/>
            <a:chExt cx="2928957" cy="1143008"/>
          </a:xfrm>
        </p:grpSpPr>
        <p:pic>
          <p:nvPicPr>
            <p:cNvPr id="15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42910" y="3500444"/>
              <a:ext cx="2857519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71472" y="3571882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Piano 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Ting-ting-ting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39396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8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Template Bupena Merdeka (Konten QR-Media mengajar)\BACKGROUND\hijau.jpg"/>
          <p:cNvPicPr>
            <a:picLocks noChangeAspect="1" noChangeArrowheads="1"/>
          </p:cNvPicPr>
          <p:nvPr/>
        </p:nvPicPr>
        <p:blipFill>
          <a:blip r:embed="rId2" cstate="print"/>
          <a:srcRect l="9687" t="23144" r="3537" b="18424"/>
          <a:stretch>
            <a:fillRect/>
          </a:stretch>
        </p:blipFill>
        <p:spPr bwMode="auto">
          <a:xfrm>
            <a:off x="-32" y="0"/>
            <a:ext cx="9144032" cy="51435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472" y="1357304"/>
            <a:ext cx="3055636" cy="1830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b="35604"/>
          <a:stretch>
            <a:fillRect/>
          </a:stretch>
        </p:blipFill>
        <p:spPr bwMode="auto">
          <a:xfrm>
            <a:off x="5857884" y="857238"/>
            <a:ext cx="1767608" cy="2842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22958" y="338932"/>
            <a:ext cx="3820414" cy="661182"/>
            <a:chOff x="685800" y="1838738"/>
            <a:chExt cx="3991480" cy="66118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3991480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1129" y="1921553"/>
              <a:ext cx="387615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3000" b="1" dirty="0" smtClean="0">
                  <a:solidFill>
                    <a:srgbClr val="FF0066"/>
                  </a:solidFill>
                </a:rPr>
                <a:t>Contoh bunyi buatan.</a:t>
              </a:r>
              <a:endParaRPr lang="en-US" sz="3000" b="1" dirty="0" smtClean="0">
                <a:solidFill>
                  <a:srgbClr val="FF0066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4348" y="3357568"/>
            <a:ext cx="2928957" cy="1143008"/>
            <a:chOff x="571472" y="3500444"/>
            <a:chExt cx="2928957" cy="1143008"/>
          </a:xfrm>
        </p:grpSpPr>
        <p:pic>
          <p:nvPicPr>
            <p:cNvPr id="11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42910" y="3500444"/>
              <a:ext cx="2857519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571472" y="3571882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Telepon 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Kring-kring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14942" y="3286130"/>
            <a:ext cx="2928957" cy="1143008"/>
            <a:chOff x="571472" y="3500444"/>
            <a:chExt cx="2928957" cy="1143008"/>
          </a:xfrm>
        </p:grpSpPr>
        <p:pic>
          <p:nvPicPr>
            <p:cNvPr id="14" name="Picture 3" descr="I:\Template Bupena Merdeka (Konten QR-Media mengajar)\BAHAN\hijau.png"/>
            <p:cNvPicPr>
              <a:picLocks noChangeAspect="1" noChangeArrowheads="1"/>
            </p:cNvPicPr>
            <p:nvPr/>
          </p:nvPicPr>
          <p:blipFill>
            <a:blip r:embed="rId8" cstate="print"/>
            <a:stretch>
              <a:fillRect/>
            </a:stretch>
          </p:blipFill>
          <p:spPr bwMode="auto">
            <a:xfrm>
              <a:off x="642910" y="3500444"/>
              <a:ext cx="2857519" cy="11430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571472" y="3571882"/>
              <a:ext cx="28575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b="1" dirty="0" smtClean="0"/>
                <a:t>Tepuk tangan</a:t>
              </a:r>
            </a:p>
            <a:p>
              <a:pPr algn="ctr"/>
              <a:r>
                <a:rPr lang="id-ID" sz="2800" b="1" i="1" dirty="0" smtClean="0">
                  <a:solidFill>
                    <a:srgbClr val="FF0066"/>
                  </a:solidFill>
                </a:rPr>
                <a:t>Prok-prok</a:t>
              </a:r>
              <a:endParaRPr lang="en-US" sz="2800" b="1" i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9866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6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Tere\KONTEN QR\BACKGROUND\kun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42908" y="-1"/>
            <a:ext cx="9358314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56177" y="1071552"/>
            <a:ext cx="3587823" cy="377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71470" y="1181291"/>
            <a:ext cx="4929222" cy="3714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71472" y="1464884"/>
            <a:ext cx="4429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C00000"/>
                </a:solidFill>
              </a:rPr>
              <a:t>Bunyi yang berulang dan teratur disebut </a:t>
            </a:r>
            <a:r>
              <a:rPr lang="id-ID" sz="2600" b="1" dirty="0" smtClean="0">
                <a:solidFill>
                  <a:srgbClr val="660033"/>
                </a:solidFill>
              </a:rPr>
              <a:t>irama.</a:t>
            </a:r>
            <a:endParaRPr lang="en-US" sz="2600" b="1" dirty="0">
              <a:solidFill>
                <a:srgbClr val="660033"/>
              </a:solidFill>
            </a:endParaRPr>
          </a:p>
        </p:txBody>
      </p:sp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1472" y="2322140"/>
            <a:ext cx="371477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Irama disusun membentuk pola.</a:t>
            </a:r>
            <a:endParaRPr lang="en-US" sz="2600" b="1" dirty="0">
              <a:solidFill>
                <a:srgbClr val="008080"/>
              </a:solidFill>
            </a:endParaRPr>
          </a:p>
        </p:txBody>
      </p:sp>
      <p:grpSp>
        <p:nvGrpSpPr>
          <p:cNvPr id="11" name="Group 6"/>
          <p:cNvGrpSpPr/>
          <p:nvPr/>
        </p:nvGrpSpPr>
        <p:grpSpPr>
          <a:xfrm>
            <a:off x="-142908" y="285734"/>
            <a:ext cx="7277120" cy="733044"/>
            <a:chOff x="152400" y="214296"/>
            <a:chExt cx="7277120" cy="73304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7277120" cy="733044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676276" y="267070"/>
              <a:ext cx="6538930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Mengenal Irama, Pola Irama, dan Tempo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13589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295439"/>
            <a:ext cx="3000364" cy="352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G:\Template Bupena Merdeka (Konten QR-Media mengajar)\BAHAN\Notes hijau tua 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7554" y="714362"/>
            <a:ext cx="5038602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4810" y="1214428"/>
            <a:ext cx="34290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Kita dapat membuat pola irama.</a:t>
            </a:r>
          </a:p>
          <a:p>
            <a:r>
              <a:rPr lang="id-ID" sz="2600" b="1" dirty="0" smtClean="0">
                <a:solidFill>
                  <a:srgbClr val="FFFF00"/>
                </a:solidFill>
              </a:rPr>
              <a:t>Pola irama </a:t>
            </a:r>
            <a:r>
              <a:rPr lang="id-ID" sz="2600" b="1" dirty="0" smtClean="0">
                <a:solidFill>
                  <a:srgbClr val="FFFF99"/>
                </a:solidFill>
              </a:rPr>
              <a:t>dapat dibuat menggunakan anggota tubuh atau benda-benda di sekitar.</a:t>
            </a:r>
            <a:endParaRPr lang="en-US" sz="2600" b="1" dirty="0">
              <a:solidFill>
                <a:srgbClr val="FFFF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463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14942" y="1071552"/>
            <a:ext cx="3587823" cy="377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45023">
            <a:off x="-16344" y="362857"/>
            <a:ext cx="4747189" cy="3578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857224" y="1750636"/>
            <a:ext cx="35719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C00000"/>
                </a:solidFill>
              </a:rPr>
              <a:t>Cepat lambat bunyi disebut </a:t>
            </a:r>
            <a:r>
              <a:rPr lang="id-ID" sz="2600" b="1" dirty="0" smtClean="0">
                <a:solidFill>
                  <a:srgbClr val="002060"/>
                </a:solidFill>
              </a:rPr>
              <a:t>tempo</a:t>
            </a:r>
            <a:r>
              <a:rPr lang="id-ID" sz="2600" b="1" dirty="0" smtClean="0">
                <a:solidFill>
                  <a:srgbClr val="C00000"/>
                </a:solidFill>
              </a:rPr>
              <a:t>.</a:t>
            </a:r>
            <a:endParaRPr lang="en-US" sz="2600" b="1" dirty="0">
              <a:solidFill>
                <a:srgbClr val="66003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57224" y="2607892"/>
            <a:ext cx="44291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Ada tempo lambat.</a:t>
            </a:r>
          </a:p>
          <a:p>
            <a:r>
              <a:rPr lang="id-ID" sz="2600" b="1" dirty="0" smtClean="0">
                <a:solidFill>
                  <a:srgbClr val="990033"/>
                </a:solidFill>
              </a:rPr>
              <a:t>Ada tempo cepat.</a:t>
            </a:r>
            <a:endParaRPr lang="en-US" sz="2600" b="1" dirty="0">
              <a:solidFill>
                <a:srgbClr val="990033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7224" y="857238"/>
            <a:ext cx="364333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002060"/>
                </a:solidFill>
              </a:rPr>
              <a:t>Kita dapat mengatur cepat dan lambat bunyi.</a:t>
            </a:r>
            <a:endParaRPr lang="en-US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77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-32" y="214296"/>
            <a:ext cx="5143536" cy="642942"/>
            <a:chOff x="3357554" y="777820"/>
            <a:chExt cx="5143536" cy="64294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/>
            <p:cNvGrpSpPr/>
            <p:nvPr/>
          </p:nvGrpSpPr>
          <p:grpSpPr>
            <a:xfrm>
              <a:off x="3643305" y="777820"/>
              <a:ext cx="4714909" cy="642942"/>
              <a:chOff x="4500561" y="1000114"/>
              <a:chExt cx="4790956" cy="642942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00561" y="1000114"/>
                <a:ext cx="4790956" cy="642942"/>
              </a:xfrm>
              <a:prstGeom prst="roundRect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572000" y="1071552"/>
                <a:ext cx="4574337" cy="500066"/>
              </a:xfrm>
              <a:prstGeom prst="roundRect">
                <a:avLst/>
              </a:prstGeom>
              <a:noFill/>
              <a:ln w="19050">
                <a:solidFill>
                  <a:srgbClr val="FFFF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357554" y="849258"/>
              <a:ext cx="514353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chemeClr val="bg1"/>
                  </a:solidFill>
                </a:rPr>
                <a:t>Contoh pola irama sederhana.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20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5720" y="1245103"/>
            <a:ext cx="8072494" cy="1544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357158" y="3071816"/>
            <a:ext cx="72152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600" b="1" dirty="0" smtClean="0">
                <a:solidFill>
                  <a:srgbClr val="990033"/>
                </a:solidFill>
              </a:rPr>
              <a:t>Pada hitungan keempat, </a:t>
            </a:r>
            <a:r>
              <a:rPr lang="id-ID" sz="2600" b="1" dirty="0" smtClean="0">
                <a:solidFill>
                  <a:srgbClr val="FF0066"/>
                </a:solidFill>
              </a:rPr>
              <a:t>tepuk tangan</a:t>
            </a:r>
            <a:r>
              <a:rPr lang="id-ID" sz="2600" b="1" dirty="0" smtClean="0">
                <a:solidFill>
                  <a:srgbClr val="990033"/>
                </a:solidFill>
              </a:rPr>
              <a:t>.</a:t>
            </a:r>
          </a:p>
          <a:p>
            <a:r>
              <a:rPr lang="id-ID" sz="2600" b="1" dirty="0" smtClean="0">
                <a:solidFill>
                  <a:srgbClr val="990033"/>
                </a:solidFill>
              </a:rPr>
              <a:t>Pada hitungan keempat lagi, </a:t>
            </a:r>
            <a:r>
              <a:rPr lang="id-ID" sz="2600" b="1" dirty="0" smtClean="0">
                <a:solidFill>
                  <a:srgbClr val="008080"/>
                </a:solidFill>
              </a:rPr>
              <a:t>jentikkan jari</a:t>
            </a:r>
            <a:r>
              <a:rPr lang="id-ID" sz="2600" b="1" dirty="0" smtClean="0">
                <a:solidFill>
                  <a:srgbClr val="990033"/>
                </a:solidFill>
              </a:rPr>
              <a:t>.</a:t>
            </a:r>
          </a:p>
          <a:p>
            <a:r>
              <a:rPr lang="id-ID" sz="2600" b="1" dirty="0" smtClean="0">
                <a:solidFill>
                  <a:srgbClr val="990033"/>
                </a:solidFill>
              </a:rPr>
              <a:t>Pada hitungan keempat lagi, </a:t>
            </a:r>
            <a:r>
              <a:rPr lang="id-ID" sz="2600" b="1" dirty="0" smtClean="0">
                <a:solidFill>
                  <a:srgbClr val="002060"/>
                </a:solidFill>
              </a:rPr>
              <a:t>tepuk tangan</a:t>
            </a:r>
            <a:r>
              <a:rPr lang="id-ID" sz="2600" b="1" dirty="0" smtClean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96154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re\KONTEN QR\BACKGROUND\kuning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" y="-1"/>
            <a:ext cx="9144000" cy="485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64" y="10823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214282" y="214296"/>
            <a:ext cx="4572032" cy="714380"/>
            <a:chOff x="3428992" y="777820"/>
            <a:chExt cx="4572032" cy="71438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3" name="Group 8"/>
            <p:cNvGrpSpPr/>
            <p:nvPr/>
          </p:nvGrpSpPr>
          <p:grpSpPr>
            <a:xfrm>
              <a:off x="3643305" y="777820"/>
              <a:ext cx="4357719" cy="714380"/>
              <a:chOff x="4500561" y="1000114"/>
              <a:chExt cx="4428004" cy="71438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500561" y="1000114"/>
                <a:ext cx="4428004" cy="714380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572000" y="1071552"/>
                <a:ext cx="4138794" cy="500066"/>
              </a:xfrm>
              <a:prstGeom prst="roundRect">
                <a:avLst/>
              </a:prstGeom>
              <a:noFill/>
              <a:ln w="19050">
                <a:solidFill>
                  <a:srgbClr val="FFFF66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428992" y="866764"/>
              <a:ext cx="450059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600" b="1" dirty="0" smtClean="0">
                  <a:solidFill>
                    <a:schemeClr val="bg1"/>
                  </a:solidFill>
                </a:rPr>
                <a:t>Contoh pola irama lainnya.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28596" y="2500312"/>
            <a:ext cx="8001056" cy="1448597"/>
            <a:chOff x="428596" y="2837665"/>
            <a:chExt cx="8001056" cy="1448597"/>
          </a:xfrm>
        </p:grpSpPr>
        <p:pic>
          <p:nvPicPr>
            <p:cNvPr id="19" name="Picture 2" descr="G:\Template Bupena Merdeka (Konten QR-Media mengajar)\BAHAN\tokoh 5.png"/>
            <p:cNvPicPr>
              <a:picLocks noChangeAspect="1" noChangeArrowheads="1"/>
            </p:cNvPicPr>
            <p:nvPr/>
          </p:nvPicPr>
          <p:blipFill>
            <a:blip r:embed="rId5" cstate="print"/>
            <a:srcRect l="65254"/>
            <a:stretch>
              <a:fillRect/>
            </a:stretch>
          </p:blipFill>
          <p:spPr bwMode="auto">
            <a:xfrm>
              <a:off x="5643570" y="2837665"/>
              <a:ext cx="2786082" cy="14485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" name="Picture 2" descr="G:\Template Bupena Merdeka (Konten QR-Media mengajar)\BAHAN\tokoh 5.png"/>
            <p:cNvPicPr>
              <a:picLocks noChangeAspect="1" noChangeArrowheads="1"/>
            </p:cNvPicPr>
            <p:nvPr/>
          </p:nvPicPr>
          <p:blipFill>
            <a:blip r:embed="rId5" cstate="print"/>
            <a:srcRect r="34859"/>
            <a:stretch>
              <a:fillRect/>
            </a:stretch>
          </p:blipFill>
          <p:spPr bwMode="auto">
            <a:xfrm>
              <a:off x="428596" y="2837665"/>
              <a:ext cx="5223338" cy="1448595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14" name="Rectangle 13"/>
          <p:cNvSpPr/>
          <p:nvPr/>
        </p:nvSpPr>
        <p:spPr>
          <a:xfrm>
            <a:off x="500034" y="1142990"/>
            <a:ext cx="72152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990033"/>
                </a:solidFill>
              </a:rPr>
              <a:t>Jika ingin mengubah tempo menjadi cepat, </a:t>
            </a:r>
            <a:r>
              <a:rPr lang="en-US" sz="2400" b="1" dirty="0" smtClean="0">
                <a:solidFill>
                  <a:srgbClr val="990033"/>
                </a:solidFill>
              </a:rPr>
              <a:t/>
            </a:r>
            <a:br>
              <a:rPr lang="en-US" sz="2400" b="1" dirty="0" smtClean="0">
                <a:solidFill>
                  <a:srgbClr val="990033"/>
                </a:solidFill>
              </a:rPr>
            </a:br>
            <a:r>
              <a:rPr lang="id-ID" sz="2400" b="1" dirty="0" smtClean="0">
                <a:solidFill>
                  <a:srgbClr val="990033"/>
                </a:solidFill>
              </a:rPr>
              <a:t>percepat hitunganmu.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0034" y="1928808"/>
            <a:ext cx="7215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dirty="0" smtClean="0">
                <a:solidFill>
                  <a:srgbClr val="002060"/>
                </a:solidFill>
              </a:rPr>
              <a:t>Misalnya, pada hitungan kedua. </a:t>
            </a:r>
          </a:p>
        </p:txBody>
      </p:sp>
    </p:spTree>
    <p:extLst>
      <p:ext uri="{BB962C8B-B14F-4D97-AF65-F5344CB8AC3E}">
        <p14:creationId xmlns:p14="http://schemas.microsoft.com/office/powerpoint/2010/main" val="21877916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00048"/>
            <a:ext cx="3643338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Macam-macam garis lurus, yaitu </a:t>
            </a: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garis vertikal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horizontal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, dan 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diagonal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7640"/>
          <a:stretch>
            <a:fillRect/>
          </a:stretch>
        </p:blipFill>
        <p:spPr bwMode="auto">
          <a:xfrm>
            <a:off x="6215074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1472" y="1914691"/>
            <a:ext cx="3643338" cy="1200329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Macam-macam garis lengkung, yaitu </a:t>
            </a:r>
            <a:r>
              <a:rPr lang="id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garis kurva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id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busur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, dan </a:t>
            </a:r>
            <a:r>
              <a:rPr lang="id-ID" sz="24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gelombang</a:t>
            </a:r>
            <a:r>
              <a:rPr lang="id-ID" sz="2400" dirty="0" smtClean="0"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357568"/>
            <a:ext cx="335758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Selain itu, ada garis tebal dan garis tipis.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72"/>
            <a:ext cx="2357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008080"/>
                </a:solidFill>
              </a:rPr>
              <a:t>Garis lurus</a:t>
            </a:r>
            <a:endParaRPr lang="en-US" sz="2600" b="1" dirty="0">
              <a:solidFill>
                <a:srgbClr val="008080"/>
              </a:solidFill>
            </a:endParaRPr>
          </a:p>
        </p:txBody>
      </p:sp>
      <p:pic>
        <p:nvPicPr>
          <p:cNvPr id="1026" name="Picture 2" descr="G:\Template Bupena Merdeka (Konten QR-Media mengajar)\BAHAN\horizontal.png"/>
          <p:cNvPicPr>
            <a:picLocks noChangeAspect="1" noChangeArrowheads="1"/>
          </p:cNvPicPr>
          <p:nvPr/>
        </p:nvPicPr>
        <p:blipFill>
          <a:blip r:embed="rId2"/>
          <a:srcRect t="-91991" r="59874" b="-108001"/>
          <a:stretch>
            <a:fillRect/>
          </a:stretch>
        </p:blipFill>
        <p:spPr bwMode="auto">
          <a:xfrm>
            <a:off x="357158" y="1714494"/>
            <a:ext cx="1928826" cy="71438"/>
          </a:xfrm>
          <a:prstGeom prst="rect">
            <a:avLst/>
          </a:prstGeom>
          <a:noFill/>
        </p:spPr>
      </p:pic>
      <p:pic>
        <p:nvPicPr>
          <p:cNvPr id="4" name="Picture 2" descr="G:\Template Bupena Merdeka (Konten QR-Media mengajar)\BAHAN\horizontal.png"/>
          <p:cNvPicPr>
            <a:picLocks noChangeAspect="1" noChangeArrowheads="1"/>
          </p:cNvPicPr>
          <p:nvPr/>
        </p:nvPicPr>
        <p:blipFill>
          <a:blip r:embed="rId2"/>
          <a:srcRect l="23778" t="-91991" r="47985"/>
          <a:stretch>
            <a:fillRect/>
          </a:stretch>
        </p:blipFill>
        <p:spPr bwMode="auto">
          <a:xfrm rot="16200000">
            <a:off x="2487439" y="1155850"/>
            <a:ext cx="1357322" cy="45719"/>
          </a:xfrm>
          <a:prstGeom prst="rect">
            <a:avLst/>
          </a:prstGeom>
          <a:noFill/>
        </p:spPr>
      </p:pic>
      <p:pic>
        <p:nvPicPr>
          <p:cNvPr id="5" name="Picture 2" descr="G:\Template Bupena Merdeka (Konten QR-Media mengajar)\BAHAN\horizontal.png"/>
          <p:cNvPicPr>
            <a:picLocks noChangeAspect="1" noChangeArrowheads="1"/>
          </p:cNvPicPr>
          <p:nvPr/>
        </p:nvPicPr>
        <p:blipFill>
          <a:blip r:embed="rId2"/>
          <a:srcRect l="23778" t="-91991" r="47985"/>
          <a:stretch>
            <a:fillRect/>
          </a:stretch>
        </p:blipFill>
        <p:spPr bwMode="auto">
          <a:xfrm rot="18000000">
            <a:off x="3895278" y="1219232"/>
            <a:ext cx="1357322" cy="4571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2657483"/>
            <a:ext cx="2357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FF0066"/>
                </a:solidFill>
              </a:rPr>
              <a:t>Garis lengkung</a:t>
            </a:r>
            <a:endParaRPr lang="en-US" sz="2600" b="1" dirty="0">
              <a:solidFill>
                <a:srgbClr val="FF0066"/>
              </a:solidFill>
            </a:endParaRPr>
          </a:p>
        </p:txBody>
      </p:sp>
      <p:pic>
        <p:nvPicPr>
          <p:cNvPr id="1027" name="Picture 3" descr="G:\Template Bupena Merdeka (Konten QR-Media mengajar)\BAHAN\gelomban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7" y="3500444"/>
            <a:ext cx="1724721" cy="157171"/>
          </a:xfrm>
          <a:prstGeom prst="rect">
            <a:avLst/>
          </a:prstGeom>
          <a:noFill/>
        </p:spPr>
      </p:pic>
      <p:pic>
        <p:nvPicPr>
          <p:cNvPr id="1028" name="Picture 4" descr="G:\Template Bupena Merdeka (Konten QR-Media mengajar)\BAHAN\kurv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198269"/>
            <a:ext cx="1571636" cy="587928"/>
          </a:xfrm>
          <a:prstGeom prst="rect">
            <a:avLst/>
          </a:prstGeom>
          <a:noFill/>
        </p:spPr>
      </p:pic>
      <p:pic>
        <p:nvPicPr>
          <p:cNvPr id="1029" name="Picture 5" descr="G:\Template Bupena Merdeka (Konten QR-Media mengajar)\BAHAN\busu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357568"/>
            <a:ext cx="1357322" cy="34098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00826" y="2071684"/>
            <a:ext cx="23574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600" b="1" dirty="0" smtClean="0">
                <a:solidFill>
                  <a:srgbClr val="7030A0"/>
                </a:solidFill>
              </a:rPr>
              <a:t>Garis zig-zag</a:t>
            </a:r>
            <a:endParaRPr lang="en-US" sz="2600" b="1" dirty="0">
              <a:solidFill>
                <a:srgbClr val="7030A0"/>
              </a:solidFill>
            </a:endParaRPr>
          </a:p>
        </p:txBody>
      </p:sp>
      <p:pic>
        <p:nvPicPr>
          <p:cNvPr id="1030" name="Picture 6" descr="G:\Template Bupena Merdeka (Konten QR-Media mengajar)\BAHAN\zig za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786064"/>
            <a:ext cx="2707251" cy="24347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7158" y="2000246"/>
            <a:ext cx="1857388" cy="400110"/>
          </a:xfrm>
          <a:prstGeom prst="rect">
            <a:avLst/>
          </a:prstGeom>
          <a:solidFill>
            <a:srgbClr val="FFFF99"/>
          </a:solidFill>
          <a:ln w="1270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+mj-lt"/>
                <a:cs typeface="Arial" panose="020B0604020202020204" pitchFamily="34" charset="0"/>
              </a:rPr>
              <a:t>Garis horizontal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7422" y="2000246"/>
            <a:ext cx="1571636" cy="400110"/>
          </a:xfrm>
          <a:prstGeom prst="rect">
            <a:avLst/>
          </a:prstGeom>
          <a:solidFill>
            <a:srgbClr val="FFFF99"/>
          </a:solidFill>
          <a:ln w="1270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+mj-lt"/>
                <a:cs typeface="Arial" panose="020B0604020202020204" pitchFamily="34" charset="0"/>
              </a:rPr>
              <a:t>Garis vertikal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71934" y="2000246"/>
            <a:ext cx="1714512" cy="400110"/>
          </a:xfrm>
          <a:prstGeom prst="rect">
            <a:avLst/>
          </a:prstGeom>
          <a:solidFill>
            <a:srgbClr val="FFFF99"/>
          </a:solidFill>
          <a:ln w="1270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+mj-lt"/>
                <a:cs typeface="Arial" panose="020B0604020202020204" pitchFamily="34" charset="0"/>
              </a:rPr>
              <a:t>Garis diagonal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596" y="4000510"/>
            <a:ext cx="1357322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+mj-lt"/>
                <a:cs typeface="Arial" panose="020B0604020202020204" pitchFamily="34" charset="0"/>
              </a:rPr>
              <a:t>Garis kurva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00298" y="3857634"/>
            <a:ext cx="135732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latin typeface="+mj-lt"/>
                <a:cs typeface="Arial" panose="020B0604020202020204" pitchFamily="34" charset="0"/>
              </a:rPr>
              <a:t>Garis gelombang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929072"/>
            <a:ext cx="1428760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000" dirty="0" smtClean="0">
                <a:latin typeface="+mj-lt"/>
                <a:cs typeface="Arial" panose="020B0604020202020204" pitchFamily="34" charset="0"/>
              </a:rPr>
              <a:t>Garis busur</a:t>
            </a: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5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8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357172"/>
            <a:ext cx="471490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Sebuah gambar dibentuk dari garis.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Garis dibentuk dari titik-titik yang dihubungkan.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00034" y="2221054"/>
            <a:ext cx="1714512" cy="707886"/>
            <a:chOff x="857224" y="1928808"/>
            <a:chExt cx="1714512" cy="707886"/>
          </a:xfrm>
        </p:grpSpPr>
        <p:sp>
          <p:nvSpPr>
            <p:cNvPr id="5" name="Rectangle 4"/>
            <p:cNvSpPr/>
            <p:nvPr/>
          </p:nvSpPr>
          <p:spPr>
            <a:xfrm>
              <a:off x="857224" y="2071684"/>
              <a:ext cx="1357322" cy="500066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00100" y="1928808"/>
              <a:ext cx="1571636" cy="707886"/>
            </a:xfrm>
            <a:prstGeom prst="rect">
              <a:avLst/>
            </a:prstGeom>
            <a:noFill/>
            <a:ln w="19050">
              <a:noFill/>
              <a:prstDash val="dash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id-ID" sz="4000" dirty="0" smtClean="0">
                  <a:latin typeface="+mj-lt"/>
                  <a:cs typeface="Arial" panose="020B0604020202020204" pitchFamily="34" charset="0"/>
                </a:rPr>
                <a:t>. . . .</a:t>
              </a:r>
              <a:endParaRPr lang="en-US" sz="40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86182" y="2357436"/>
            <a:ext cx="1928826" cy="571504"/>
            <a:chOff x="2786050" y="2928940"/>
            <a:chExt cx="1928826" cy="57150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>
            <a:xfrm>
              <a:off x="2786050" y="2928940"/>
              <a:ext cx="1928826" cy="571504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" name="Oval 7"/>
            <p:cNvSpPr/>
            <p:nvPr/>
          </p:nvSpPr>
          <p:spPr>
            <a:xfrm>
              <a:off x="3000364" y="314325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Oval 8"/>
            <p:cNvSpPr/>
            <p:nvPr/>
          </p:nvSpPr>
          <p:spPr>
            <a:xfrm>
              <a:off x="3428992" y="314325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0" name="Oval 9"/>
            <p:cNvSpPr/>
            <p:nvPr/>
          </p:nvSpPr>
          <p:spPr>
            <a:xfrm>
              <a:off x="3857620" y="314325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Oval 10"/>
            <p:cNvSpPr/>
            <p:nvPr/>
          </p:nvSpPr>
          <p:spPr>
            <a:xfrm>
              <a:off x="4214810" y="3143254"/>
              <a:ext cx="142876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28596" y="1857370"/>
            <a:ext cx="23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7030A0"/>
                </a:solidFill>
              </a:rPr>
              <a:t>Ada titik kecil.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14744" y="1857370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 smtClean="0">
                <a:solidFill>
                  <a:srgbClr val="FF0066"/>
                </a:solidFill>
              </a:rPr>
              <a:t>Ada titik besar.</a:t>
            </a:r>
            <a:endParaRPr lang="en-US" sz="2400" b="1" dirty="0">
              <a:solidFill>
                <a:srgbClr val="FF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3214692"/>
            <a:ext cx="385765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7030A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Ada juga garis gerak.</a:t>
            </a:r>
          </a:p>
          <a:p>
            <a:r>
              <a:rPr lang="id-ID" sz="2400" dirty="0" smtClean="0">
                <a:latin typeface="+mj-lt"/>
                <a:cs typeface="Arial" panose="020B0604020202020204" pitchFamily="34" charset="0"/>
              </a:rPr>
              <a:t>Garis gerak membuat benda tampak bergerak.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2" cstate="print"/>
          <a:srcRect b="30909"/>
          <a:stretch>
            <a:fillRect/>
          </a:stretch>
        </p:blipFill>
        <p:spPr bwMode="auto">
          <a:xfrm>
            <a:off x="6429388" y="952999"/>
            <a:ext cx="2643206" cy="383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1472" y="409946"/>
            <a:ext cx="4348162" cy="733044"/>
            <a:chOff x="152400" y="214296"/>
            <a:chExt cx="4348162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4348162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3752848" cy="5324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Mengenal Bentuk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47668" y="1645032"/>
            <a:ext cx="3643338" cy="1569660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66"/>
                </a:solidFill>
              </a:rPr>
              <a:t>Bentuk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dibuat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menggunakan</a:t>
            </a:r>
            <a:r>
              <a:rPr lang="en-US" sz="2400" b="1" dirty="0" smtClean="0">
                <a:solidFill>
                  <a:srgbClr val="008080"/>
                </a:solidFill>
              </a:rPr>
              <a:t> </a:t>
            </a:r>
            <a:r>
              <a:rPr lang="en-US" sz="2400" b="1" dirty="0" err="1" smtClean="0">
                <a:solidFill>
                  <a:srgbClr val="008080"/>
                </a:solidFill>
              </a:rPr>
              <a:t>garis</a:t>
            </a:r>
            <a:r>
              <a:rPr lang="en-US" sz="2400" b="1" dirty="0" smtClean="0">
                <a:solidFill>
                  <a:srgbClr val="008080"/>
                </a:solidFill>
              </a:rPr>
              <a:t>.</a:t>
            </a:r>
            <a:endParaRPr lang="id-ID" sz="2400" b="1" dirty="0" smtClean="0">
              <a:solidFill>
                <a:srgbClr val="008080"/>
              </a:solidFill>
            </a:endParaRPr>
          </a:p>
          <a:p>
            <a:r>
              <a:rPr lang="en-US" sz="2400" b="1" dirty="0" smtClean="0">
                <a:solidFill>
                  <a:srgbClr val="7030A0"/>
                </a:solidFill>
              </a:rPr>
              <a:t>Dari </a:t>
            </a:r>
            <a:r>
              <a:rPr lang="en-US" sz="2400" b="1" dirty="0" err="1" smtClean="0">
                <a:solidFill>
                  <a:srgbClr val="7030A0"/>
                </a:solidFill>
              </a:rPr>
              <a:t>garis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lurus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dan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garis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lengkung</a:t>
            </a:r>
            <a:r>
              <a:rPr lang="en-US" sz="2400" b="1" dirty="0" smtClean="0">
                <a:solidFill>
                  <a:srgbClr val="7030A0"/>
                </a:solidFill>
              </a:rPr>
              <a:t>.</a:t>
            </a:r>
            <a:endParaRPr lang="id-ID" sz="2400" b="1" dirty="0" smtClean="0">
              <a:solidFill>
                <a:srgbClr val="008080"/>
              </a:solidFill>
            </a:endParaRPr>
          </a:p>
        </p:txBody>
      </p:sp>
      <p:pic>
        <p:nvPicPr>
          <p:cNvPr id="13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0909"/>
          <a:stretch>
            <a:fillRect/>
          </a:stretch>
        </p:blipFill>
        <p:spPr bwMode="auto">
          <a:xfrm>
            <a:off x="6000760" y="952999"/>
            <a:ext cx="2643206" cy="38333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588"/>
            <a:ext cx="9144001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504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/>
          <p:nvPr/>
        </p:nvGrpSpPr>
        <p:grpSpPr>
          <a:xfrm>
            <a:off x="179512" y="195486"/>
            <a:ext cx="4821116" cy="661182"/>
            <a:chOff x="685800" y="1838738"/>
            <a:chExt cx="5036990" cy="66118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5036990" cy="66118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61033" y="1921553"/>
              <a:ext cx="473784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2600" b="1" dirty="0" err="1" smtClean="0">
                  <a:solidFill>
                    <a:srgbClr val="009999"/>
                  </a:solidFill>
                </a:rPr>
                <a:t>Berikut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bentuk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dari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garis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 </a:t>
              </a:r>
              <a:r>
                <a:rPr lang="en-US" sz="2600" b="1" dirty="0" err="1" smtClean="0">
                  <a:solidFill>
                    <a:srgbClr val="009999"/>
                  </a:solidFill>
                </a:rPr>
                <a:t>lurus</a:t>
              </a:r>
              <a:r>
                <a:rPr lang="en-US" sz="2600" b="1" dirty="0" smtClean="0">
                  <a:solidFill>
                    <a:srgbClr val="009999"/>
                  </a:solidFill>
                </a:rPr>
                <a:t>.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395536" y="1380579"/>
            <a:ext cx="1292803" cy="1292803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2339753" y="2427734"/>
            <a:ext cx="1499651" cy="1292803"/>
          </a:xfrm>
          <a:prstGeom prst="triangle">
            <a:avLst/>
          </a:prstGeom>
          <a:solidFill>
            <a:srgbClr val="FF99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4649440" y="1418356"/>
            <a:ext cx="1722760" cy="1295309"/>
          </a:xfrm>
          <a:prstGeom prst="parallelogram">
            <a:avLst/>
          </a:prstGeom>
          <a:solidFill>
            <a:srgbClr val="FF99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372" y="1525101"/>
            <a:ext cx="2582148" cy="3278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grpSp>
        <p:nvGrpSpPr>
          <p:cNvPr id="3" name="Group 14"/>
          <p:cNvGrpSpPr/>
          <p:nvPr/>
        </p:nvGrpSpPr>
        <p:grpSpPr>
          <a:xfrm>
            <a:off x="179512" y="2887550"/>
            <a:ext cx="1812717" cy="546645"/>
            <a:chOff x="3695387" y="3579862"/>
            <a:chExt cx="1812717" cy="546645"/>
          </a:xfrm>
        </p:grpSpPr>
        <p:pic>
          <p:nvPicPr>
            <p:cNvPr id="13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81271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3815916" y="3579862"/>
              <a:ext cx="15121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7030A0"/>
                  </a:solidFill>
                </a:rPr>
                <a:t>Persegi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8" name="Group 16"/>
          <p:cNvGrpSpPr/>
          <p:nvPr/>
        </p:nvGrpSpPr>
        <p:grpSpPr>
          <a:xfrm>
            <a:off x="2183219" y="3838456"/>
            <a:ext cx="1812717" cy="546645"/>
            <a:chOff x="3695387" y="3579862"/>
            <a:chExt cx="1812717" cy="546645"/>
          </a:xfrm>
        </p:grpSpPr>
        <p:pic>
          <p:nvPicPr>
            <p:cNvPr id="18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81271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815916" y="3579862"/>
              <a:ext cx="1512167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7030A0"/>
                  </a:solidFill>
                </a:rPr>
                <a:t>Segitiga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4067944" y="2806724"/>
            <a:ext cx="2664296" cy="546645"/>
            <a:chOff x="3641328" y="3579862"/>
            <a:chExt cx="2664296" cy="546645"/>
          </a:xfrm>
        </p:grpSpPr>
        <p:pic>
          <p:nvPicPr>
            <p:cNvPr id="21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261023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3641328" y="3579862"/>
              <a:ext cx="263372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00" b="1" dirty="0" err="1" smtClean="0">
                  <a:solidFill>
                    <a:srgbClr val="7030A0"/>
                  </a:solidFill>
                </a:rPr>
                <a:t>Jajargenjang</a:t>
              </a:r>
              <a:r>
                <a:rPr lang="en-US" sz="2600" b="1" dirty="0" smtClean="0">
                  <a:solidFill>
                    <a:srgbClr val="7030A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12131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9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7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5" b="29741"/>
          <a:stretch/>
        </p:blipFill>
        <p:spPr bwMode="auto">
          <a:xfrm>
            <a:off x="6660232" y="862906"/>
            <a:ext cx="2448272" cy="3941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2051" name="Picture 3" descr="I:\Template Bupena Merdeka (Konten QR-Media mengajar)\BAHAN\angka 14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24" y="447761"/>
            <a:ext cx="3359058" cy="132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:\Template Bupena Merdeka (Konten QR-Media mengajar)\BAHAN\huru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40" y="2529180"/>
            <a:ext cx="4007946" cy="1266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5"/>
          <p:cNvGrpSpPr/>
          <p:nvPr/>
        </p:nvGrpSpPr>
        <p:grpSpPr>
          <a:xfrm>
            <a:off x="4214810" y="1000114"/>
            <a:ext cx="1812717" cy="553998"/>
            <a:chOff x="3695387" y="3579862"/>
            <a:chExt cx="1812717" cy="553998"/>
          </a:xfrm>
        </p:grpSpPr>
        <p:pic>
          <p:nvPicPr>
            <p:cNvPr id="20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81271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815916" y="3579862"/>
              <a:ext cx="1512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7030A0"/>
                  </a:solidFill>
                </a:rPr>
                <a:t>Angka</a:t>
              </a:r>
              <a:endParaRPr lang="en-US" sz="3000" b="1" dirty="0" smtClean="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4714876" y="3000378"/>
            <a:ext cx="1812717" cy="553998"/>
            <a:chOff x="3695387" y="3579862"/>
            <a:chExt cx="1812717" cy="553998"/>
          </a:xfrm>
        </p:grpSpPr>
        <p:pic>
          <p:nvPicPr>
            <p:cNvPr id="23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1812717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3815916" y="3579862"/>
              <a:ext cx="15121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7030A0"/>
                  </a:solidFill>
                </a:rPr>
                <a:t>Huruf </a:t>
              </a:r>
              <a:endParaRPr lang="en-US" sz="3000" b="1" dirty="0" smtClean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6527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4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awan.jpg"/>
          <p:cNvPicPr>
            <a:picLocks noChangeAspect="1" noChangeArrowheads="1"/>
          </p:cNvPicPr>
          <p:nvPr/>
        </p:nvPicPr>
        <p:blipFill>
          <a:blip r:embed="rId2" cstate="print"/>
          <a:srcRect l="8108" t="8558" r="11296" b="16644"/>
          <a:stretch>
            <a:fillRect/>
          </a:stretch>
        </p:blipFill>
        <p:spPr bwMode="auto">
          <a:xfrm>
            <a:off x="-32" y="-18"/>
            <a:ext cx="9144032" cy="514351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Template Bupena Merdeka (Konten QR-Media mengajar)\BAHAN\bintan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714494"/>
            <a:ext cx="2286016" cy="217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G:\Template Bupena Merdeka (Konten QR-Media mengajar)\BAHAN\ruma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571618"/>
            <a:ext cx="2530605" cy="2357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9"/>
          <p:cNvGrpSpPr/>
          <p:nvPr/>
        </p:nvGrpSpPr>
        <p:grpSpPr>
          <a:xfrm>
            <a:off x="571472" y="428610"/>
            <a:ext cx="2808429" cy="553998"/>
            <a:chOff x="3695387" y="3579862"/>
            <a:chExt cx="2808429" cy="553998"/>
          </a:xfrm>
        </p:grpSpPr>
        <p:pic>
          <p:nvPicPr>
            <p:cNvPr id="11" name="Picture 2" descr="I:\Template Bupena Merdeka (Konten QR-Media mengajar)\BAHAN\label 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387" y="3651870"/>
              <a:ext cx="2786082" cy="4746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695387" y="3579862"/>
              <a:ext cx="2808429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000" b="1" dirty="0" smtClean="0">
                  <a:solidFill>
                    <a:srgbClr val="7030A0"/>
                  </a:solidFill>
                </a:rPr>
                <a:t>Bentuk bebas</a:t>
              </a:r>
              <a:endParaRPr lang="en-US" sz="3000" b="1" dirty="0" smtClean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</TotalTime>
  <Words>474</Words>
  <Application>Microsoft Office PowerPoint</Application>
  <PresentationFormat>On-screen Show (16:9)</PresentationFormat>
  <Paragraphs>110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61</cp:revision>
  <dcterms:created xsi:type="dcterms:W3CDTF">2022-01-17T01:37:52Z</dcterms:created>
  <dcterms:modified xsi:type="dcterms:W3CDTF">2022-11-29T02:57:11Z</dcterms:modified>
</cp:coreProperties>
</file>